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0" r:id="rId1"/>
  </p:sldMasterIdLst>
  <p:notesMasterIdLst>
    <p:notesMasterId r:id="rId130"/>
  </p:notesMasterIdLst>
  <p:sldIdLst>
    <p:sldId id="576" r:id="rId2"/>
    <p:sldId id="452" r:id="rId3"/>
    <p:sldId id="1182" r:id="rId4"/>
    <p:sldId id="364" r:id="rId5"/>
    <p:sldId id="365" r:id="rId6"/>
    <p:sldId id="1220" r:id="rId7"/>
    <p:sldId id="1169" r:id="rId8"/>
    <p:sldId id="1170" r:id="rId9"/>
    <p:sldId id="1171" r:id="rId10"/>
    <p:sldId id="1172" r:id="rId11"/>
    <p:sldId id="1205" r:id="rId12"/>
    <p:sldId id="1174" r:id="rId13"/>
    <p:sldId id="287" r:id="rId14"/>
    <p:sldId id="1184" r:id="rId15"/>
    <p:sldId id="1193" r:id="rId16"/>
    <p:sldId id="1183" r:id="rId17"/>
    <p:sldId id="1214" r:id="rId18"/>
    <p:sldId id="282" r:id="rId19"/>
    <p:sldId id="1189" r:id="rId20"/>
    <p:sldId id="1216" r:id="rId21"/>
    <p:sldId id="283" r:id="rId22"/>
    <p:sldId id="1185" r:id="rId23"/>
    <p:sldId id="1208" r:id="rId24"/>
    <p:sldId id="1186" r:id="rId25"/>
    <p:sldId id="1211" r:id="rId26"/>
    <p:sldId id="284" r:id="rId27"/>
    <p:sldId id="1187" r:id="rId28"/>
    <p:sldId id="1209" r:id="rId29"/>
    <p:sldId id="1210" r:id="rId30"/>
    <p:sldId id="1218" r:id="rId31"/>
    <p:sldId id="1212" r:id="rId32"/>
    <p:sldId id="285" r:id="rId33"/>
    <p:sldId id="1236" r:id="rId34"/>
    <p:sldId id="1217" r:id="rId35"/>
    <p:sldId id="1213" r:id="rId36"/>
    <p:sldId id="286" r:id="rId37"/>
    <p:sldId id="1221" r:id="rId38"/>
    <p:sldId id="1219" r:id="rId39"/>
    <p:sldId id="1204" r:id="rId40"/>
    <p:sldId id="289" r:id="rId41"/>
    <p:sldId id="1191" r:id="rId42"/>
    <p:sldId id="1190" r:id="rId43"/>
    <p:sldId id="276" r:id="rId44"/>
    <p:sldId id="293" r:id="rId45"/>
    <p:sldId id="294" r:id="rId46"/>
    <p:sldId id="1222" r:id="rId47"/>
    <p:sldId id="1223" r:id="rId48"/>
    <p:sldId id="279" r:id="rId49"/>
    <p:sldId id="1228" r:id="rId50"/>
    <p:sldId id="1229" r:id="rId51"/>
    <p:sldId id="1168" r:id="rId52"/>
    <p:sldId id="271" r:id="rId53"/>
    <p:sldId id="272" r:id="rId54"/>
    <p:sldId id="395" r:id="rId55"/>
    <p:sldId id="257" r:id="rId56"/>
    <p:sldId id="261" r:id="rId57"/>
    <p:sldId id="1224" r:id="rId58"/>
    <p:sldId id="373" r:id="rId59"/>
    <p:sldId id="377" r:id="rId60"/>
    <p:sldId id="374" r:id="rId61"/>
    <p:sldId id="1234" r:id="rId62"/>
    <p:sldId id="1235" r:id="rId63"/>
    <p:sldId id="262" r:id="rId64"/>
    <p:sldId id="1233" r:id="rId65"/>
    <p:sldId id="378" r:id="rId66"/>
    <p:sldId id="380" r:id="rId67"/>
    <p:sldId id="381" r:id="rId68"/>
    <p:sldId id="1231" r:id="rId69"/>
    <p:sldId id="1232" r:id="rId70"/>
    <p:sldId id="265" r:id="rId71"/>
    <p:sldId id="267" r:id="rId72"/>
    <p:sldId id="268" r:id="rId73"/>
    <p:sldId id="269" r:id="rId74"/>
    <p:sldId id="390" r:id="rId75"/>
    <p:sldId id="396" r:id="rId76"/>
    <p:sldId id="1226" r:id="rId77"/>
    <p:sldId id="404" r:id="rId78"/>
    <p:sldId id="405" r:id="rId79"/>
    <p:sldId id="415" r:id="rId80"/>
    <p:sldId id="406" r:id="rId81"/>
    <p:sldId id="417" r:id="rId82"/>
    <p:sldId id="430" r:id="rId83"/>
    <p:sldId id="409" r:id="rId84"/>
    <p:sldId id="410" r:id="rId85"/>
    <p:sldId id="433" r:id="rId86"/>
    <p:sldId id="411" r:id="rId87"/>
    <p:sldId id="412" r:id="rId88"/>
    <p:sldId id="413" r:id="rId89"/>
    <p:sldId id="414" r:id="rId90"/>
    <p:sldId id="418" r:id="rId91"/>
    <p:sldId id="367" r:id="rId92"/>
    <p:sldId id="368" r:id="rId93"/>
    <p:sldId id="419" r:id="rId94"/>
    <p:sldId id="420" r:id="rId95"/>
    <p:sldId id="421" r:id="rId96"/>
    <p:sldId id="422" r:id="rId97"/>
    <p:sldId id="423" r:id="rId98"/>
    <p:sldId id="424" r:id="rId99"/>
    <p:sldId id="425" r:id="rId100"/>
    <p:sldId id="426" r:id="rId101"/>
    <p:sldId id="427" r:id="rId102"/>
    <p:sldId id="428" r:id="rId103"/>
    <p:sldId id="431" r:id="rId104"/>
    <p:sldId id="432" r:id="rId105"/>
    <p:sldId id="436" r:id="rId106"/>
    <p:sldId id="437" r:id="rId107"/>
    <p:sldId id="318" r:id="rId108"/>
    <p:sldId id="319" r:id="rId109"/>
    <p:sldId id="321" r:id="rId110"/>
    <p:sldId id="320" r:id="rId111"/>
    <p:sldId id="317" r:id="rId112"/>
    <p:sldId id="322" r:id="rId113"/>
    <p:sldId id="324" r:id="rId114"/>
    <p:sldId id="331" r:id="rId115"/>
    <p:sldId id="1237" r:id="rId116"/>
    <p:sldId id="326" r:id="rId117"/>
    <p:sldId id="1207" r:id="rId118"/>
    <p:sldId id="1206" r:id="rId119"/>
    <p:sldId id="1238" r:id="rId120"/>
    <p:sldId id="1239" r:id="rId121"/>
    <p:sldId id="336" r:id="rId122"/>
    <p:sldId id="337" r:id="rId123"/>
    <p:sldId id="333" r:id="rId124"/>
    <p:sldId id="327" r:id="rId125"/>
    <p:sldId id="328" r:id="rId126"/>
    <p:sldId id="338" r:id="rId127"/>
    <p:sldId id="339" r:id="rId128"/>
    <p:sldId id="1154" r:id="rId1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8A85"/>
    <a:srgbClr val="0054FF"/>
    <a:srgbClr val="00297C"/>
    <a:srgbClr val="002164"/>
    <a:srgbClr val="FF9300"/>
    <a:srgbClr val="002060"/>
    <a:srgbClr val="284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46"/>
    <p:restoredTop sz="85474" autoAdjust="0"/>
  </p:normalViewPr>
  <p:slideViewPr>
    <p:cSldViewPr snapToGrid="0" snapToObjects="1">
      <p:cViewPr varScale="1">
        <p:scale>
          <a:sx n="96" d="100"/>
          <a:sy n="96" d="100"/>
        </p:scale>
        <p:origin x="672" y="160"/>
      </p:cViewPr>
      <p:guideLst>
        <p:guide orient="horz" pos="2160"/>
        <p:guide pos="3840"/>
      </p:guideLst>
    </p:cSldViewPr>
  </p:slideViewPr>
  <p:outlineViewPr>
    <p:cViewPr>
      <p:scale>
        <a:sx n="33" d="100"/>
        <a:sy n="33" d="100"/>
      </p:scale>
      <p:origin x="0" y="-19040"/>
    </p:cViewPr>
  </p:outlineViewPr>
  <p:notesTextViewPr>
    <p:cViewPr>
      <p:scale>
        <a:sx n="1" d="1"/>
        <a:sy n="1" d="1"/>
      </p:scale>
      <p:origin x="0" y="0"/>
    </p:cViewPr>
  </p:notesTextViewPr>
  <p:sorterViewPr>
    <p:cViewPr>
      <p:scale>
        <a:sx n="66" d="100"/>
        <a:sy n="66" d="100"/>
      </p:scale>
      <p:origin x="0" y="6060"/>
    </p:cViewPr>
  </p:sorterViewPr>
  <p:notesViewPr>
    <p:cSldViewPr snapToGrid="0" snapToObjects="1">
      <p:cViewPr varScale="1">
        <p:scale>
          <a:sx n="84" d="100"/>
          <a:sy n="84"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63150A-6DEE-4B62-A918-A245F3C936D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487C3F9-2F9B-429B-9F51-7E760769B570}">
      <dgm:prSet phldrT="[Text]"/>
      <dgm:spPr/>
      <dgm:t>
        <a:bodyPr/>
        <a:lstStyle/>
        <a:p>
          <a:r>
            <a:rPr lang="en-US" dirty="0"/>
            <a:t>Target Identification</a:t>
          </a:r>
        </a:p>
      </dgm:t>
    </dgm:pt>
    <dgm:pt modelId="{0398CE81-F949-4CA1-BC29-A06267ED1157}" type="parTrans" cxnId="{6F6098A2-D5F2-439B-88DD-1CB683D6213A}">
      <dgm:prSet/>
      <dgm:spPr/>
      <dgm:t>
        <a:bodyPr/>
        <a:lstStyle/>
        <a:p>
          <a:endParaRPr lang="en-US"/>
        </a:p>
      </dgm:t>
    </dgm:pt>
    <dgm:pt modelId="{7EB65F56-89E7-470C-AFE7-1DB54736AF8C}" type="sibTrans" cxnId="{6F6098A2-D5F2-439B-88DD-1CB683D6213A}">
      <dgm:prSet/>
      <dgm:spPr/>
      <dgm:t>
        <a:bodyPr/>
        <a:lstStyle/>
        <a:p>
          <a:endParaRPr lang="en-US"/>
        </a:p>
      </dgm:t>
    </dgm:pt>
    <dgm:pt modelId="{FC97DF2C-34E4-4CE8-AED8-AF68914EAC7A}">
      <dgm:prSet phldrT="[Text]"/>
      <dgm:spPr/>
      <dgm:t>
        <a:bodyPr/>
        <a:lstStyle/>
        <a:p>
          <a:r>
            <a:rPr lang="en-US" dirty="0"/>
            <a:t>Reconnaissance</a:t>
          </a:r>
        </a:p>
      </dgm:t>
    </dgm:pt>
    <dgm:pt modelId="{7E79AECF-C57C-4027-BD15-C3BDE9A5BFF6}" type="parTrans" cxnId="{2562AB15-43CA-4FD4-BAD5-8EF78C140592}">
      <dgm:prSet/>
      <dgm:spPr/>
      <dgm:t>
        <a:bodyPr/>
        <a:lstStyle/>
        <a:p>
          <a:endParaRPr lang="en-US"/>
        </a:p>
      </dgm:t>
    </dgm:pt>
    <dgm:pt modelId="{3A3465F7-AB8E-42B5-AAD0-A29C7F50C976}" type="sibTrans" cxnId="{2562AB15-43CA-4FD4-BAD5-8EF78C140592}">
      <dgm:prSet/>
      <dgm:spPr/>
      <dgm:t>
        <a:bodyPr/>
        <a:lstStyle/>
        <a:p>
          <a:endParaRPr lang="en-US"/>
        </a:p>
      </dgm:t>
    </dgm:pt>
    <dgm:pt modelId="{93FA55DF-D039-4AE4-AB53-FCF4D81112E5}">
      <dgm:prSet phldrT="[Text]"/>
      <dgm:spPr/>
      <dgm:t>
        <a:bodyPr/>
        <a:lstStyle/>
        <a:p>
          <a:r>
            <a:rPr lang="en-US" dirty="0"/>
            <a:t>Gaining Access</a:t>
          </a:r>
        </a:p>
      </dgm:t>
    </dgm:pt>
    <dgm:pt modelId="{E748039C-A70A-4F5C-90DF-5B4E437B78B1}" type="parTrans" cxnId="{950D5739-69DF-4A3F-9A02-D2A13C446134}">
      <dgm:prSet/>
      <dgm:spPr/>
      <dgm:t>
        <a:bodyPr/>
        <a:lstStyle/>
        <a:p>
          <a:endParaRPr lang="en-US"/>
        </a:p>
      </dgm:t>
    </dgm:pt>
    <dgm:pt modelId="{FC0ADD59-6933-4FEE-84B0-4D62FC9E0125}" type="sibTrans" cxnId="{950D5739-69DF-4A3F-9A02-D2A13C446134}">
      <dgm:prSet/>
      <dgm:spPr/>
      <dgm:t>
        <a:bodyPr/>
        <a:lstStyle/>
        <a:p>
          <a:endParaRPr lang="en-US"/>
        </a:p>
      </dgm:t>
    </dgm:pt>
    <dgm:pt modelId="{56F6FECD-1AE8-4B14-85FF-607B9DE64844}">
      <dgm:prSet/>
      <dgm:spPr/>
      <dgm:t>
        <a:bodyPr/>
        <a:lstStyle/>
        <a:p>
          <a:r>
            <a:rPr lang="en-US" dirty="0"/>
            <a:t>Hiding Presence</a:t>
          </a:r>
        </a:p>
      </dgm:t>
    </dgm:pt>
    <dgm:pt modelId="{2DD271F9-88A9-4B49-B32C-520AFE60AEF0}" type="parTrans" cxnId="{DF31D4BC-8DC7-4C07-8BA1-A6D6D0CDAD6F}">
      <dgm:prSet/>
      <dgm:spPr/>
      <dgm:t>
        <a:bodyPr/>
        <a:lstStyle/>
        <a:p>
          <a:endParaRPr lang="en-US"/>
        </a:p>
      </dgm:t>
    </dgm:pt>
    <dgm:pt modelId="{455B8CCD-CA39-48AE-A61F-CF9FC4FFBA2A}" type="sibTrans" cxnId="{DF31D4BC-8DC7-4C07-8BA1-A6D6D0CDAD6F}">
      <dgm:prSet/>
      <dgm:spPr/>
      <dgm:t>
        <a:bodyPr/>
        <a:lstStyle/>
        <a:p>
          <a:endParaRPr lang="en-US"/>
        </a:p>
      </dgm:t>
    </dgm:pt>
    <dgm:pt modelId="{2277C7FE-0F2F-4A61-AE81-B838C50DA472}">
      <dgm:prSet/>
      <dgm:spPr/>
      <dgm:t>
        <a:bodyPr/>
        <a:lstStyle/>
        <a:p>
          <a:r>
            <a:rPr lang="en-US" dirty="0"/>
            <a:t>Establish Persistence</a:t>
          </a:r>
        </a:p>
      </dgm:t>
    </dgm:pt>
    <dgm:pt modelId="{58DA3BC1-6681-4150-B8D2-E57E30E4BED9}" type="parTrans" cxnId="{20CE9873-33B4-4E37-8F5E-522879E9EDCE}">
      <dgm:prSet/>
      <dgm:spPr/>
      <dgm:t>
        <a:bodyPr/>
        <a:lstStyle/>
        <a:p>
          <a:endParaRPr lang="en-US"/>
        </a:p>
      </dgm:t>
    </dgm:pt>
    <dgm:pt modelId="{AF70A77E-7715-489D-823F-FAB936506D09}" type="sibTrans" cxnId="{20CE9873-33B4-4E37-8F5E-522879E9EDCE}">
      <dgm:prSet/>
      <dgm:spPr/>
      <dgm:t>
        <a:bodyPr/>
        <a:lstStyle/>
        <a:p>
          <a:endParaRPr lang="en-US"/>
        </a:p>
      </dgm:t>
    </dgm:pt>
    <dgm:pt modelId="{7C51D867-6E0D-4A27-A69E-ACA515FE59C6}">
      <dgm:prSet/>
      <dgm:spPr/>
      <dgm:t>
        <a:bodyPr/>
        <a:lstStyle/>
        <a:p>
          <a:r>
            <a:rPr lang="en-US" dirty="0"/>
            <a:t>Execution</a:t>
          </a:r>
        </a:p>
      </dgm:t>
    </dgm:pt>
    <dgm:pt modelId="{DD788BC2-E9A6-49FF-9874-1061EEEDADBB}" type="parTrans" cxnId="{057C4E92-BC3A-449B-8EC9-0B7E0D880155}">
      <dgm:prSet/>
      <dgm:spPr/>
      <dgm:t>
        <a:bodyPr/>
        <a:lstStyle/>
        <a:p>
          <a:endParaRPr lang="en-US"/>
        </a:p>
      </dgm:t>
    </dgm:pt>
    <dgm:pt modelId="{CFA5BD72-7698-43EE-A282-FE9E08EF037B}" type="sibTrans" cxnId="{057C4E92-BC3A-449B-8EC9-0B7E0D880155}">
      <dgm:prSet/>
      <dgm:spPr/>
      <dgm:t>
        <a:bodyPr/>
        <a:lstStyle/>
        <a:p>
          <a:endParaRPr lang="en-US"/>
        </a:p>
      </dgm:t>
    </dgm:pt>
    <dgm:pt modelId="{D44552BC-4950-4513-B423-D14394A92D11}">
      <dgm:prSet/>
      <dgm:spPr/>
      <dgm:t>
        <a:bodyPr/>
        <a:lstStyle/>
        <a:p>
          <a:r>
            <a:rPr lang="en-US" dirty="0"/>
            <a:t>Assessment</a:t>
          </a:r>
        </a:p>
      </dgm:t>
    </dgm:pt>
    <dgm:pt modelId="{EA15F3EB-4C6E-4945-A1F4-4DC72028C065}" type="parTrans" cxnId="{ADA7F8F1-763E-4760-BA5F-C97512E38220}">
      <dgm:prSet/>
      <dgm:spPr/>
      <dgm:t>
        <a:bodyPr/>
        <a:lstStyle/>
        <a:p>
          <a:endParaRPr lang="en-US"/>
        </a:p>
      </dgm:t>
    </dgm:pt>
    <dgm:pt modelId="{BDC77DC6-8C44-472E-B924-BBCB22F219B7}" type="sibTrans" cxnId="{ADA7F8F1-763E-4760-BA5F-C97512E38220}">
      <dgm:prSet/>
      <dgm:spPr/>
      <dgm:t>
        <a:bodyPr/>
        <a:lstStyle/>
        <a:p>
          <a:endParaRPr lang="en-US"/>
        </a:p>
      </dgm:t>
    </dgm:pt>
    <dgm:pt modelId="{5BDB5906-0857-4589-BF19-84D077761D0B}" type="pres">
      <dgm:prSet presAssocID="{6063150A-6DEE-4B62-A918-A245F3C936D1}" presName="Name0" presStyleCnt="0">
        <dgm:presLayoutVars>
          <dgm:dir/>
          <dgm:animLvl val="lvl"/>
          <dgm:resizeHandles val="exact"/>
        </dgm:presLayoutVars>
      </dgm:prSet>
      <dgm:spPr/>
    </dgm:pt>
    <dgm:pt modelId="{31D99A9A-F29A-4FAA-875B-DE60F7B6A69D}" type="pres">
      <dgm:prSet presAssocID="{D44552BC-4950-4513-B423-D14394A92D11}" presName="boxAndChildren" presStyleCnt="0"/>
      <dgm:spPr/>
    </dgm:pt>
    <dgm:pt modelId="{1E9C0DA7-DA52-44F0-B42B-D3A75D231D90}" type="pres">
      <dgm:prSet presAssocID="{D44552BC-4950-4513-B423-D14394A92D11}" presName="parentTextBox" presStyleLbl="node1" presStyleIdx="0" presStyleCnt="7"/>
      <dgm:spPr/>
    </dgm:pt>
    <dgm:pt modelId="{1413907B-624D-48C6-A5EE-2CCC4AEA41EC}" type="pres">
      <dgm:prSet presAssocID="{CFA5BD72-7698-43EE-A282-FE9E08EF037B}" presName="sp" presStyleCnt="0"/>
      <dgm:spPr/>
    </dgm:pt>
    <dgm:pt modelId="{A06BE7B8-9EBD-4C84-9DFB-D36B3CABCCF0}" type="pres">
      <dgm:prSet presAssocID="{7C51D867-6E0D-4A27-A69E-ACA515FE59C6}" presName="arrowAndChildren" presStyleCnt="0"/>
      <dgm:spPr/>
    </dgm:pt>
    <dgm:pt modelId="{2D5075C8-FCEA-45A1-8D33-23C0B74A6886}" type="pres">
      <dgm:prSet presAssocID="{7C51D867-6E0D-4A27-A69E-ACA515FE59C6}" presName="parentTextArrow" presStyleLbl="node1" presStyleIdx="1" presStyleCnt="7"/>
      <dgm:spPr/>
    </dgm:pt>
    <dgm:pt modelId="{FE1842CC-ADF2-4CF5-ADCC-08060FFC76AB}" type="pres">
      <dgm:prSet presAssocID="{AF70A77E-7715-489D-823F-FAB936506D09}" presName="sp" presStyleCnt="0"/>
      <dgm:spPr/>
    </dgm:pt>
    <dgm:pt modelId="{B092B987-1537-4BD1-8EB5-85719710ED1C}" type="pres">
      <dgm:prSet presAssocID="{2277C7FE-0F2F-4A61-AE81-B838C50DA472}" presName="arrowAndChildren" presStyleCnt="0"/>
      <dgm:spPr/>
    </dgm:pt>
    <dgm:pt modelId="{3FDD6F22-1203-4305-BCEC-B8409A4DA95C}" type="pres">
      <dgm:prSet presAssocID="{2277C7FE-0F2F-4A61-AE81-B838C50DA472}" presName="parentTextArrow" presStyleLbl="node1" presStyleIdx="2" presStyleCnt="7"/>
      <dgm:spPr/>
    </dgm:pt>
    <dgm:pt modelId="{466D4F89-B8B5-4B54-A3F2-C11B2E768A56}" type="pres">
      <dgm:prSet presAssocID="{455B8CCD-CA39-48AE-A61F-CF9FC4FFBA2A}" presName="sp" presStyleCnt="0"/>
      <dgm:spPr/>
    </dgm:pt>
    <dgm:pt modelId="{C5BDCEF9-9E83-4D6E-A77A-562845C328B9}" type="pres">
      <dgm:prSet presAssocID="{56F6FECD-1AE8-4B14-85FF-607B9DE64844}" presName="arrowAndChildren" presStyleCnt="0"/>
      <dgm:spPr/>
    </dgm:pt>
    <dgm:pt modelId="{88B53C67-9894-46A3-ACBB-C888AE6C46E1}" type="pres">
      <dgm:prSet presAssocID="{56F6FECD-1AE8-4B14-85FF-607B9DE64844}" presName="parentTextArrow" presStyleLbl="node1" presStyleIdx="3" presStyleCnt="7"/>
      <dgm:spPr/>
    </dgm:pt>
    <dgm:pt modelId="{5B7B263E-CEF3-446A-A4F7-6C084D6AFB8F}" type="pres">
      <dgm:prSet presAssocID="{FC0ADD59-6933-4FEE-84B0-4D62FC9E0125}" presName="sp" presStyleCnt="0"/>
      <dgm:spPr/>
    </dgm:pt>
    <dgm:pt modelId="{00829758-06A9-4923-8D4C-31CE8E91FCBF}" type="pres">
      <dgm:prSet presAssocID="{93FA55DF-D039-4AE4-AB53-FCF4D81112E5}" presName="arrowAndChildren" presStyleCnt="0"/>
      <dgm:spPr/>
    </dgm:pt>
    <dgm:pt modelId="{339A0338-B890-4781-8BA3-851EE3EE4086}" type="pres">
      <dgm:prSet presAssocID="{93FA55DF-D039-4AE4-AB53-FCF4D81112E5}" presName="parentTextArrow" presStyleLbl="node1" presStyleIdx="4" presStyleCnt="7"/>
      <dgm:spPr/>
    </dgm:pt>
    <dgm:pt modelId="{68811C5A-EEB7-4B94-AF2F-E3AFA0234D91}" type="pres">
      <dgm:prSet presAssocID="{3A3465F7-AB8E-42B5-AAD0-A29C7F50C976}" presName="sp" presStyleCnt="0"/>
      <dgm:spPr/>
    </dgm:pt>
    <dgm:pt modelId="{D93C2DDE-6AB9-4D47-95BE-9414AFDB3029}" type="pres">
      <dgm:prSet presAssocID="{FC97DF2C-34E4-4CE8-AED8-AF68914EAC7A}" presName="arrowAndChildren" presStyleCnt="0"/>
      <dgm:spPr/>
    </dgm:pt>
    <dgm:pt modelId="{14600080-9D56-40B4-8DEE-B3445CD53977}" type="pres">
      <dgm:prSet presAssocID="{FC97DF2C-34E4-4CE8-AED8-AF68914EAC7A}" presName="parentTextArrow" presStyleLbl="node1" presStyleIdx="5" presStyleCnt="7"/>
      <dgm:spPr/>
    </dgm:pt>
    <dgm:pt modelId="{A3085F5B-47E8-4FCF-B1EB-714C91D36EFF}" type="pres">
      <dgm:prSet presAssocID="{7EB65F56-89E7-470C-AFE7-1DB54736AF8C}" presName="sp" presStyleCnt="0"/>
      <dgm:spPr/>
    </dgm:pt>
    <dgm:pt modelId="{B156CF51-C6D2-4C45-8CE7-7C7F30F2781B}" type="pres">
      <dgm:prSet presAssocID="{E487C3F9-2F9B-429B-9F51-7E760769B570}" presName="arrowAndChildren" presStyleCnt="0"/>
      <dgm:spPr/>
    </dgm:pt>
    <dgm:pt modelId="{F1B467BE-31D2-43D4-A74D-06A9659FF334}" type="pres">
      <dgm:prSet presAssocID="{E487C3F9-2F9B-429B-9F51-7E760769B570}" presName="parentTextArrow" presStyleLbl="node1" presStyleIdx="6" presStyleCnt="7"/>
      <dgm:spPr/>
    </dgm:pt>
  </dgm:ptLst>
  <dgm:cxnLst>
    <dgm:cxn modelId="{B28F2607-4B0C-42BC-BC6F-0A2262B2C307}" type="presOf" srcId="{FC97DF2C-34E4-4CE8-AED8-AF68914EAC7A}" destId="{14600080-9D56-40B4-8DEE-B3445CD53977}" srcOrd="0" destOrd="0" presId="urn:microsoft.com/office/officeart/2005/8/layout/process4"/>
    <dgm:cxn modelId="{2562AB15-43CA-4FD4-BAD5-8EF78C140592}" srcId="{6063150A-6DEE-4B62-A918-A245F3C936D1}" destId="{FC97DF2C-34E4-4CE8-AED8-AF68914EAC7A}" srcOrd="1" destOrd="0" parTransId="{7E79AECF-C57C-4027-BD15-C3BDE9A5BFF6}" sibTransId="{3A3465F7-AB8E-42B5-AAD0-A29C7F50C976}"/>
    <dgm:cxn modelId="{8ED7D324-BBC2-4773-BF41-6AE3A5D7E3B3}" type="presOf" srcId="{56F6FECD-1AE8-4B14-85FF-607B9DE64844}" destId="{88B53C67-9894-46A3-ACBB-C888AE6C46E1}" srcOrd="0" destOrd="0" presId="urn:microsoft.com/office/officeart/2005/8/layout/process4"/>
    <dgm:cxn modelId="{5140352A-8915-4FA4-9234-7CB10D3919DF}" type="presOf" srcId="{6063150A-6DEE-4B62-A918-A245F3C936D1}" destId="{5BDB5906-0857-4589-BF19-84D077761D0B}" srcOrd="0" destOrd="0" presId="urn:microsoft.com/office/officeart/2005/8/layout/process4"/>
    <dgm:cxn modelId="{5468852F-9C40-460F-8FC4-7F9B3E91A1A7}" type="presOf" srcId="{E487C3F9-2F9B-429B-9F51-7E760769B570}" destId="{F1B467BE-31D2-43D4-A74D-06A9659FF334}" srcOrd="0" destOrd="0" presId="urn:microsoft.com/office/officeart/2005/8/layout/process4"/>
    <dgm:cxn modelId="{950D5739-69DF-4A3F-9A02-D2A13C446134}" srcId="{6063150A-6DEE-4B62-A918-A245F3C936D1}" destId="{93FA55DF-D039-4AE4-AB53-FCF4D81112E5}" srcOrd="2" destOrd="0" parTransId="{E748039C-A70A-4F5C-90DF-5B4E437B78B1}" sibTransId="{FC0ADD59-6933-4FEE-84B0-4D62FC9E0125}"/>
    <dgm:cxn modelId="{48066546-6C69-4565-A586-AC1150ED34E8}" type="presOf" srcId="{2277C7FE-0F2F-4A61-AE81-B838C50DA472}" destId="{3FDD6F22-1203-4305-BCEC-B8409A4DA95C}" srcOrd="0" destOrd="0" presId="urn:microsoft.com/office/officeart/2005/8/layout/process4"/>
    <dgm:cxn modelId="{20CE9873-33B4-4E37-8F5E-522879E9EDCE}" srcId="{6063150A-6DEE-4B62-A918-A245F3C936D1}" destId="{2277C7FE-0F2F-4A61-AE81-B838C50DA472}" srcOrd="4" destOrd="0" parTransId="{58DA3BC1-6681-4150-B8D2-E57E30E4BED9}" sibTransId="{AF70A77E-7715-489D-823F-FAB936506D09}"/>
    <dgm:cxn modelId="{057C4E92-BC3A-449B-8EC9-0B7E0D880155}" srcId="{6063150A-6DEE-4B62-A918-A245F3C936D1}" destId="{7C51D867-6E0D-4A27-A69E-ACA515FE59C6}" srcOrd="5" destOrd="0" parTransId="{DD788BC2-E9A6-49FF-9874-1061EEEDADBB}" sibTransId="{CFA5BD72-7698-43EE-A282-FE9E08EF037B}"/>
    <dgm:cxn modelId="{92F9889B-ACBC-4906-BBDD-086786D520CC}" type="presOf" srcId="{93FA55DF-D039-4AE4-AB53-FCF4D81112E5}" destId="{339A0338-B890-4781-8BA3-851EE3EE4086}" srcOrd="0" destOrd="0" presId="urn:microsoft.com/office/officeart/2005/8/layout/process4"/>
    <dgm:cxn modelId="{F122149E-C36F-47BD-893E-13EAC70259BC}" type="presOf" srcId="{D44552BC-4950-4513-B423-D14394A92D11}" destId="{1E9C0DA7-DA52-44F0-B42B-D3A75D231D90}" srcOrd="0" destOrd="0" presId="urn:microsoft.com/office/officeart/2005/8/layout/process4"/>
    <dgm:cxn modelId="{6F6098A2-D5F2-439B-88DD-1CB683D6213A}" srcId="{6063150A-6DEE-4B62-A918-A245F3C936D1}" destId="{E487C3F9-2F9B-429B-9F51-7E760769B570}" srcOrd="0" destOrd="0" parTransId="{0398CE81-F949-4CA1-BC29-A06267ED1157}" sibTransId="{7EB65F56-89E7-470C-AFE7-1DB54736AF8C}"/>
    <dgm:cxn modelId="{DF31D4BC-8DC7-4C07-8BA1-A6D6D0CDAD6F}" srcId="{6063150A-6DEE-4B62-A918-A245F3C936D1}" destId="{56F6FECD-1AE8-4B14-85FF-607B9DE64844}" srcOrd="3" destOrd="0" parTransId="{2DD271F9-88A9-4B49-B32C-520AFE60AEF0}" sibTransId="{455B8CCD-CA39-48AE-A61F-CF9FC4FFBA2A}"/>
    <dgm:cxn modelId="{079FC7E0-74CD-4C96-999C-7DEA17F69E9F}" type="presOf" srcId="{7C51D867-6E0D-4A27-A69E-ACA515FE59C6}" destId="{2D5075C8-FCEA-45A1-8D33-23C0B74A6886}" srcOrd="0" destOrd="0" presId="urn:microsoft.com/office/officeart/2005/8/layout/process4"/>
    <dgm:cxn modelId="{ADA7F8F1-763E-4760-BA5F-C97512E38220}" srcId="{6063150A-6DEE-4B62-A918-A245F3C936D1}" destId="{D44552BC-4950-4513-B423-D14394A92D11}" srcOrd="6" destOrd="0" parTransId="{EA15F3EB-4C6E-4945-A1F4-4DC72028C065}" sibTransId="{BDC77DC6-8C44-472E-B924-BBCB22F219B7}"/>
    <dgm:cxn modelId="{CAB1ECFC-D9E9-4818-BBAD-B30AC3C59F56}" type="presParOf" srcId="{5BDB5906-0857-4589-BF19-84D077761D0B}" destId="{31D99A9A-F29A-4FAA-875B-DE60F7B6A69D}" srcOrd="0" destOrd="0" presId="urn:microsoft.com/office/officeart/2005/8/layout/process4"/>
    <dgm:cxn modelId="{C80268B1-185F-4412-863A-334935F3AE2C}" type="presParOf" srcId="{31D99A9A-F29A-4FAA-875B-DE60F7B6A69D}" destId="{1E9C0DA7-DA52-44F0-B42B-D3A75D231D90}" srcOrd="0" destOrd="0" presId="urn:microsoft.com/office/officeart/2005/8/layout/process4"/>
    <dgm:cxn modelId="{7D9E0B3C-0B29-45EF-AF32-FCFEA2121016}" type="presParOf" srcId="{5BDB5906-0857-4589-BF19-84D077761D0B}" destId="{1413907B-624D-48C6-A5EE-2CCC4AEA41EC}" srcOrd="1" destOrd="0" presId="urn:microsoft.com/office/officeart/2005/8/layout/process4"/>
    <dgm:cxn modelId="{E468E11C-4426-4FD3-864E-F77F62CFB9A6}" type="presParOf" srcId="{5BDB5906-0857-4589-BF19-84D077761D0B}" destId="{A06BE7B8-9EBD-4C84-9DFB-D36B3CABCCF0}" srcOrd="2" destOrd="0" presId="urn:microsoft.com/office/officeart/2005/8/layout/process4"/>
    <dgm:cxn modelId="{67781D5D-6229-41D3-8097-8B25C5193B55}" type="presParOf" srcId="{A06BE7B8-9EBD-4C84-9DFB-D36B3CABCCF0}" destId="{2D5075C8-FCEA-45A1-8D33-23C0B74A6886}" srcOrd="0" destOrd="0" presId="urn:microsoft.com/office/officeart/2005/8/layout/process4"/>
    <dgm:cxn modelId="{A547D29D-436E-4442-AFF3-BB8F3A8E1366}" type="presParOf" srcId="{5BDB5906-0857-4589-BF19-84D077761D0B}" destId="{FE1842CC-ADF2-4CF5-ADCC-08060FFC76AB}" srcOrd="3" destOrd="0" presId="urn:microsoft.com/office/officeart/2005/8/layout/process4"/>
    <dgm:cxn modelId="{AD08D593-0C8B-426D-B962-FA9BD601FE1C}" type="presParOf" srcId="{5BDB5906-0857-4589-BF19-84D077761D0B}" destId="{B092B987-1537-4BD1-8EB5-85719710ED1C}" srcOrd="4" destOrd="0" presId="urn:microsoft.com/office/officeart/2005/8/layout/process4"/>
    <dgm:cxn modelId="{BF33B7E2-C756-4A43-80B4-22D0537B7D76}" type="presParOf" srcId="{B092B987-1537-4BD1-8EB5-85719710ED1C}" destId="{3FDD6F22-1203-4305-BCEC-B8409A4DA95C}" srcOrd="0" destOrd="0" presId="urn:microsoft.com/office/officeart/2005/8/layout/process4"/>
    <dgm:cxn modelId="{7B4AC866-1A27-4860-8B0B-245FDA14990A}" type="presParOf" srcId="{5BDB5906-0857-4589-BF19-84D077761D0B}" destId="{466D4F89-B8B5-4B54-A3F2-C11B2E768A56}" srcOrd="5" destOrd="0" presId="urn:microsoft.com/office/officeart/2005/8/layout/process4"/>
    <dgm:cxn modelId="{A2A767CE-7C19-41D6-8C38-442619477579}" type="presParOf" srcId="{5BDB5906-0857-4589-BF19-84D077761D0B}" destId="{C5BDCEF9-9E83-4D6E-A77A-562845C328B9}" srcOrd="6" destOrd="0" presId="urn:microsoft.com/office/officeart/2005/8/layout/process4"/>
    <dgm:cxn modelId="{1A2B67BC-919D-41C5-BC9D-B255F4AE5733}" type="presParOf" srcId="{C5BDCEF9-9E83-4D6E-A77A-562845C328B9}" destId="{88B53C67-9894-46A3-ACBB-C888AE6C46E1}" srcOrd="0" destOrd="0" presId="urn:microsoft.com/office/officeart/2005/8/layout/process4"/>
    <dgm:cxn modelId="{EAD0CC52-1E45-4B0B-B276-6FB461B5D6ED}" type="presParOf" srcId="{5BDB5906-0857-4589-BF19-84D077761D0B}" destId="{5B7B263E-CEF3-446A-A4F7-6C084D6AFB8F}" srcOrd="7" destOrd="0" presId="urn:microsoft.com/office/officeart/2005/8/layout/process4"/>
    <dgm:cxn modelId="{5E0FA02F-A7D2-4674-9E5A-3CA06993E268}" type="presParOf" srcId="{5BDB5906-0857-4589-BF19-84D077761D0B}" destId="{00829758-06A9-4923-8D4C-31CE8E91FCBF}" srcOrd="8" destOrd="0" presId="urn:microsoft.com/office/officeart/2005/8/layout/process4"/>
    <dgm:cxn modelId="{54425FB5-8494-4449-9DB6-0B4671716356}" type="presParOf" srcId="{00829758-06A9-4923-8D4C-31CE8E91FCBF}" destId="{339A0338-B890-4781-8BA3-851EE3EE4086}" srcOrd="0" destOrd="0" presId="urn:microsoft.com/office/officeart/2005/8/layout/process4"/>
    <dgm:cxn modelId="{27324D61-EF60-4765-BB8B-F88FE766E1D3}" type="presParOf" srcId="{5BDB5906-0857-4589-BF19-84D077761D0B}" destId="{68811C5A-EEB7-4B94-AF2F-E3AFA0234D91}" srcOrd="9" destOrd="0" presId="urn:microsoft.com/office/officeart/2005/8/layout/process4"/>
    <dgm:cxn modelId="{F4815004-A3EE-451A-AEE4-C34BD0EDC825}" type="presParOf" srcId="{5BDB5906-0857-4589-BF19-84D077761D0B}" destId="{D93C2DDE-6AB9-4D47-95BE-9414AFDB3029}" srcOrd="10" destOrd="0" presId="urn:microsoft.com/office/officeart/2005/8/layout/process4"/>
    <dgm:cxn modelId="{8DDBD464-2FB3-4091-B447-1ED3F93F3B5D}" type="presParOf" srcId="{D93C2DDE-6AB9-4D47-95BE-9414AFDB3029}" destId="{14600080-9D56-40B4-8DEE-B3445CD53977}" srcOrd="0" destOrd="0" presId="urn:microsoft.com/office/officeart/2005/8/layout/process4"/>
    <dgm:cxn modelId="{80BBC954-D8BB-4F51-B0DD-F6B08AA4689C}" type="presParOf" srcId="{5BDB5906-0857-4589-BF19-84D077761D0B}" destId="{A3085F5B-47E8-4FCF-B1EB-714C91D36EFF}" srcOrd="11" destOrd="0" presId="urn:microsoft.com/office/officeart/2005/8/layout/process4"/>
    <dgm:cxn modelId="{F278EA2C-53B9-4318-83AB-D27AE7DC84AF}" type="presParOf" srcId="{5BDB5906-0857-4589-BF19-84D077761D0B}" destId="{B156CF51-C6D2-4C45-8CE7-7C7F30F2781B}" srcOrd="12" destOrd="0" presId="urn:microsoft.com/office/officeart/2005/8/layout/process4"/>
    <dgm:cxn modelId="{663CC838-BFE3-4340-827E-A10F812AC063}" type="presParOf" srcId="{B156CF51-C6D2-4C45-8CE7-7C7F30F2781B}" destId="{F1B467BE-31D2-43D4-A74D-06A9659FF33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3150A-6DEE-4B62-A918-A245F3C936D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487C3F9-2F9B-429B-9F51-7E760769B570}">
      <dgm:prSet phldrT="[Text]"/>
      <dgm:spPr/>
      <dgm:t>
        <a:bodyPr/>
        <a:lstStyle/>
        <a:p>
          <a:r>
            <a:rPr lang="en-US" dirty="0"/>
            <a:t>Target Identification</a:t>
          </a:r>
        </a:p>
      </dgm:t>
    </dgm:pt>
    <dgm:pt modelId="{0398CE81-F949-4CA1-BC29-A06267ED1157}" type="parTrans" cxnId="{6F6098A2-D5F2-439B-88DD-1CB683D6213A}">
      <dgm:prSet/>
      <dgm:spPr/>
      <dgm:t>
        <a:bodyPr/>
        <a:lstStyle/>
        <a:p>
          <a:endParaRPr lang="en-US"/>
        </a:p>
      </dgm:t>
    </dgm:pt>
    <dgm:pt modelId="{7EB65F56-89E7-470C-AFE7-1DB54736AF8C}" type="sibTrans" cxnId="{6F6098A2-D5F2-439B-88DD-1CB683D6213A}">
      <dgm:prSet/>
      <dgm:spPr/>
      <dgm:t>
        <a:bodyPr/>
        <a:lstStyle/>
        <a:p>
          <a:endParaRPr lang="en-US"/>
        </a:p>
      </dgm:t>
    </dgm:pt>
    <dgm:pt modelId="{FC97DF2C-34E4-4CE8-AED8-AF68914EAC7A}">
      <dgm:prSet phldrT="[Text]"/>
      <dgm:spPr/>
      <dgm:t>
        <a:bodyPr/>
        <a:lstStyle/>
        <a:p>
          <a:r>
            <a:rPr lang="en-US" dirty="0"/>
            <a:t>Reconnaissance</a:t>
          </a:r>
        </a:p>
      </dgm:t>
    </dgm:pt>
    <dgm:pt modelId="{7E79AECF-C57C-4027-BD15-C3BDE9A5BFF6}" type="parTrans" cxnId="{2562AB15-43CA-4FD4-BAD5-8EF78C140592}">
      <dgm:prSet/>
      <dgm:spPr/>
      <dgm:t>
        <a:bodyPr/>
        <a:lstStyle/>
        <a:p>
          <a:endParaRPr lang="en-US"/>
        </a:p>
      </dgm:t>
    </dgm:pt>
    <dgm:pt modelId="{3A3465F7-AB8E-42B5-AAD0-A29C7F50C976}" type="sibTrans" cxnId="{2562AB15-43CA-4FD4-BAD5-8EF78C140592}">
      <dgm:prSet/>
      <dgm:spPr/>
      <dgm:t>
        <a:bodyPr/>
        <a:lstStyle/>
        <a:p>
          <a:endParaRPr lang="en-US"/>
        </a:p>
      </dgm:t>
    </dgm:pt>
    <dgm:pt modelId="{93FA55DF-D039-4AE4-AB53-FCF4D81112E5}">
      <dgm:prSet phldrT="[Text]"/>
      <dgm:spPr/>
      <dgm:t>
        <a:bodyPr/>
        <a:lstStyle/>
        <a:p>
          <a:r>
            <a:rPr lang="en-US" dirty="0"/>
            <a:t>Gaining Access</a:t>
          </a:r>
        </a:p>
      </dgm:t>
    </dgm:pt>
    <dgm:pt modelId="{E748039C-A70A-4F5C-90DF-5B4E437B78B1}" type="parTrans" cxnId="{950D5739-69DF-4A3F-9A02-D2A13C446134}">
      <dgm:prSet/>
      <dgm:spPr/>
      <dgm:t>
        <a:bodyPr/>
        <a:lstStyle/>
        <a:p>
          <a:endParaRPr lang="en-US"/>
        </a:p>
      </dgm:t>
    </dgm:pt>
    <dgm:pt modelId="{FC0ADD59-6933-4FEE-84B0-4D62FC9E0125}" type="sibTrans" cxnId="{950D5739-69DF-4A3F-9A02-D2A13C446134}">
      <dgm:prSet/>
      <dgm:spPr/>
      <dgm:t>
        <a:bodyPr/>
        <a:lstStyle/>
        <a:p>
          <a:endParaRPr lang="en-US"/>
        </a:p>
      </dgm:t>
    </dgm:pt>
    <dgm:pt modelId="{56F6FECD-1AE8-4B14-85FF-607B9DE64844}">
      <dgm:prSet/>
      <dgm:spPr/>
      <dgm:t>
        <a:bodyPr/>
        <a:lstStyle/>
        <a:p>
          <a:r>
            <a:rPr lang="en-US" dirty="0"/>
            <a:t>Hiding Presence</a:t>
          </a:r>
        </a:p>
      </dgm:t>
    </dgm:pt>
    <dgm:pt modelId="{2DD271F9-88A9-4B49-B32C-520AFE60AEF0}" type="parTrans" cxnId="{DF31D4BC-8DC7-4C07-8BA1-A6D6D0CDAD6F}">
      <dgm:prSet/>
      <dgm:spPr/>
      <dgm:t>
        <a:bodyPr/>
        <a:lstStyle/>
        <a:p>
          <a:endParaRPr lang="en-US"/>
        </a:p>
      </dgm:t>
    </dgm:pt>
    <dgm:pt modelId="{455B8CCD-CA39-48AE-A61F-CF9FC4FFBA2A}" type="sibTrans" cxnId="{DF31D4BC-8DC7-4C07-8BA1-A6D6D0CDAD6F}">
      <dgm:prSet/>
      <dgm:spPr/>
      <dgm:t>
        <a:bodyPr/>
        <a:lstStyle/>
        <a:p>
          <a:endParaRPr lang="en-US"/>
        </a:p>
      </dgm:t>
    </dgm:pt>
    <dgm:pt modelId="{2277C7FE-0F2F-4A61-AE81-B838C50DA472}">
      <dgm:prSet/>
      <dgm:spPr/>
      <dgm:t>
        <a:bodyPr/>
        <a:lstStyle/>
        <a:p>
          <a:r>
            <a:rPr lang="en-US" dirty="0"/>
            <a:t>Establish Persistence</a:t>
          </a:r>
        </a:p>
      </dgm:t>
    </dgm:pt>
    <dgm:pt modelId="{58DA3BC1-6681-4150-B8D2-E57E30E4BED9}" type="parTrans" cxnId="{20CE9873-33B4-4E37-8F5E-522879E9EDCE}">
      <dgm:prSet/>
      <dgm:spPr/>
      <dgm:t>
        <a:bodyPr/>
        <a:lstStyle/>
        <a:p>
          <a:endParaRPr lang="en-US"/>
        </a:p>
      </dgm:t>
    </dgm:pt>
    <dgm:pt modelId="{AF70A77E-7715-489D-823F-FAB936506D09}" type="sibTrans" cxnId="{20CE9873-33B4-4E37-8F5E-522879E9EDCE}">
      <dgm:prSet/>
      <dgm:spPr/>
      <dgm:t>
        <a:bodyPr/>
        <a:lstStyle/>
        <a:p>
          <a:endParaRPr lang="en-US"/>
        </a:p>
      </dgm:t>
    </dgm:pt>
    <dgm:pt modelId="{7C51D867-6E0D-4A27-A69E-ACA515FE59C6}">
      <dgm:prSet/>
      <dgm:spPr/>
      <dgm:t>
        <a:bodyPr/>
        <a:lstStyle/>
        <a:p>
          <a:r>
            <a:rPr lang="en-US" dirty="0"/>
            <a:t>Execution</a:t>
          </a:r>
        </a:p>
      </dgm:t>
    </dgm:pt>
    <dgm:pt modelId="{DD788BC2-E9A6-49FF-9874-1061EEEDADBB}" type="parTrans" cxnId="{057C4E92-BC3A-449B-8EC9-0B7E0D880155}">
      <dgm:prSet/>
      <dgm:spPr/>
      <dgm:t>
        <a:bodyPr/>
        <a:lstStyle/>
        <a:p>
          <a:endParaRPr lang="en-US"/>
        </a:p>
      </dgm:t>
    </dgm:pt>
    <dgm:pt modelId="{CFA5BD72-7698-43EE-A282-FE9E08EF037B}" type="sibTrans" cxnId="{057C4E92-BC3A-449B-8EC9-0B7E0D880155}">
      <dgm:prSet/>
      <dgm:spPr/>
      <dgm:t>
        <a:bodyPr/>
        <a:lstStyle/>
        <a:p>
          <a:endParaRPr lang="en-US"/>
        </a:p>
      </dgm:t>
    </dgm:pt>
    <dgm:pt modelId="{D44552BC-4950-4513-B423-D14394A92D11}">
      <dgm:prSet/>
      <dgm:spPr/>
      <dgm:t>
        <a:bodyPr/>
        <a:lstStyle/>
        <a:p>
          <a:r>
            <a:rPr lang="en-US" dirty="0"/>
            <a:t>Assessment</a:t>
          </a:r>
        </a:p>
      </dgm:t>
    </dgm:pt>
    <dgm:pt modelId="{EA15F3EB-4C6E-4945-A1F4-4DC72028C065}" type="parTrans" cxnId="{ADA7F8F1-763E-4760-BA5F-C97512E38220}">
      <dgm:prSet/>
      <dgm:spPr/>
      <dgm:t>
        <a:bodyPr/>
        <a:lstStyle/>
        <a:p>
          <a:endParaRPr lang="en-US"/>
        </a:p>
      </dgm:t>
    </dgm:pt>
    <dgm:pt modelId="{BDC77DC6-8C44-472E-B924-BBCB22F219B7}" type="sibTrans" cxnId="{ADA7F8F1-763E-4760-BA5F-C97512E38220}">
      <dgm:prSet/>
      <dgm:spPr/>
      <dgm:t>
        <a:bodyPr/>
        <a:lstStyle/>
        <a:p>
          <a:endParaRPr lang="en-US"/>
        </a:p>
      </dgm:t>
    </dgm:pt>
    <dgm:pt modelId="{5BDB5906-0857-4589-BF19-84D077761D0B}" type="pres">
      <dgm:prSet presAssocID="{6063150A-6DEE-4B62-A918-A245F3C936D1}" presName="Name0" presStyleCnt="0">
        <dgm:presLayoutVars>
          <dgm:dir/>
          <dgm:animLvl val="lvl"/>
          <dgm:resizeHandles val="exact"/>
        </dgm:presLayoutVars>
      </dgm:prSet>
      <dgm:spPr/>
    </dgm:pt>
    <dgm:pt modelId="{31D99A9A-F29A-4FAA-875B-DE60F7B6A69D}" type="pres">
      <dgm:prSet presAssocID="{D44552BC-4950-4513-B423-D14394A92D11}" presName="boxAndChildren" presStyleCnt="0"/>
      <dgm:spPr/>
    </dgm:pt>
    <dgm:pt modelId="{1E9C0DA7-DA52-44F0-B42B-D3A75D231D90}" type="pres">
      <dgm:prSet presAssocID="{D44552BC-4950-4513-B423-D14394A92D11}" presName="parentTextBox" presStyleLbl="node1" presStyleIdx="0" presStyleCnt="7"/>
      <dgm:spPr/>
    </dgm:pt>
    <dgm:pt modelId="{1413907B-624D-48C6-A5EE-2CCC4AEA41EC}" type="pres">
      <dgm:prSet presAssocID="{CFA5BD72-7698-43EE-A282-FE9E08EF037B}" presName="sp" presStyleCnt="0"/>
      <dgm:spPr/>
    </dgm:pt>
    <dgm:pt modelId="{A06BE7B8-9EBD-4C84-9DFB-D36B3CABCCF0}" type="pres">
      <dgm:prSet presAssocID="{7C51D867-6E0D-4A27-A69E-ACA515FE59C6}" presName="arrowAndChildren" presStyleCnt="0"/>
      <dgm:spPr/>
    </dgm:pt>
    <dgm:pt modelId="{2D5075C8-FCEA-45A1-8D33-23C0B74A6886}" type="pres">
      <dgm:prSet presAssocID="{7C51D867-6E0D-4A27-A69E-ACA515FE59C6}" presName="parentTextArrow" presStyleLbl="node1" presStyleIdx="1" presStyleCnt="7"/>
      <dgm:spPr/>
    </dgm:pt>
    <dgm:pt modelId="{FE1842CC-ADF2-4CF5-ADCC-08060FFC76AB}" type="pres">
      <dgm:prSet presAssocID="{AF70A77E-7715-489D-823F-FAB936506D09}" presName="sp" presStyleCnt="0"/>
      <dgm:spPr/>
    </dgm:pt>
    <dgm:pt modelId="{B092B987-1537-4BD1-8EB5-85719710ED1C}" type="pres">
      <dgm:prSet presAssocID="{2277C7FE-0F2F-4A61-AE81-B838C50DA472}" presName="arrowAndChildren" presStyleCnt="0"/>
      <dgm:spPr/>
    </dgm:pt>
    <dgm:pt modelId="{3FDD6F22-1203-4305-BCEC-B8409A4DA95C}" type="pres">
      <dgm:prSet presAssocID="{2277C7FE-0F2F-4A61-AE81-B838C50DA472}" presName="parentTextArrow" presStyleLbl="node1" presStyleIdx="2" presStyleCnt="7"/>
      <dgm:spPr/>
    </dgm:pt>
    <dgm:pt modelId="{466D4F89-B8B5-4B54-A3F2-C11B2E768A56}" type="pres">
      <dgm:prSet presAssocID="{455B8CCD-CA39-48AE-A61F-CF9FC4FFBA2A}" presName="sp" presStyleCnt="0"/>
      <dgm:spPr/>
    </dgm:pt>
    <dgm:pt modelId="{C5BDCEF9-9E83-4D6E-A77A-562845C328B9}" type="pres">
      <dgm:prSet presAssocID="{56F6FECD-1AE8-4B14-85FF-607B9DE64844}" presName="arrowAndChildren" presStyleCnt="0"/>
      <dgm:spPr/>
    </dgm:pt>
    <dgm:pt modelId="{88B53C67-9894-46A3-ACBB-C888AE6C46E1}" type="pres">
      <dgm:prSet presAssocID="{56F6FECD-1AE8-4B14-85FF-607B9DE64844}" presName="parentTextArrow" presStyleLbl="node1" presStyleIdx="3" presStyleCnt="7"/>
      <dgm:spPr/>
    </dgm:pt>
    <dgm:pt modelId="{5B7B263E-CEF3-446A-A4F7-6C084D6AFB8F}" type="pres">
      <dgm:prSet presAssocID="{FC0ADD59-6933-4FEE-84B0-4D62FC9E0125}" presName="sp" presStyleCnt="0"/>
      <dgm:spPr/>
    </dgm:pt>
    <dgm:pt modelId="{00829758-06A9-4923-8D4C-31CE8E91FCBF}" type="pres">
      <dgm:prSet presAssocID="{93FA55DF-D039-4AE4-AB53-FCF4D81112E5}" presName="arrowAndChildren" presStyleCnt="0"/>
      <dgm:spPr/>
    </dgm:pt>
    <dgm:pt modelId="{339A0338-B890-4781-8BA3-851EE3EE4086}" type="pres">
      <dgm:prSet presAssocID="{93FA55DF-D039-4AE4-AB53-FCF4D81112E5}" presName="parentTextArrow" presStyleLbl="node1" presStyleIdx="4" presStyleCnt="7"/>
      <dgm:spPr/>
    </dgm:pt>
    <dgm:pt modelId="{68811C5A-EEB7-4B94-AF2F-E3AFA0234D91}" type="pres">
      <dgm:prSet presAssocID="{3A3465F7-AB8E-42B5-AAD0-A29C7F50C976}" presName="sp" presStyleCnt="0"/>
      <dgm:spPr/>
    </dgm:pt>
    <dgm:pt modelId="{D93C2DDE-6AB9-4D47-95BE-9414AFDB3029}" type="pres">
      <dgm:prSet presAssocID="{FC97DF2C-34E4-4CE8-AED8-AF68914EAC7A}" presName="arrowAndChildren" presStyleCnt="0"/>
      <dgm:spPr/>
    </dgm:pt>
    <dgm:pt modelId="{14600080-9D56-40B4-8DEE-B3445CD53977}" type="pres">
      <dgm:prSet presAssocID="{FC97DF2C-34E4-4CE8-AED8-AF68914EAC7A}" presName="parentTextArrow" presStyleLbl="node1" presStyleIdx="5" presStyleCnt="7"/>
      <dgm:spPr/>
    </dgm:pt>
    <dgm:pt modelId="{A3085F5B-47E8-4FCF-B1EB-714C91D36EFF}" type="pres">
      <dgm:prSet presAssocID="{7EB65F56-89E7-470C-AFE7-1DB54736AF8C}" presName="sp" presStyleCnt="0"/>
      <dgm:spPr/>
    </dgm:pt>
    <dgm:pt modelId="{B156CF51-C6D2-4C45-8CE7-7C7F30F2781B}" type="pres">
      <dgm:prSet presAssocID="{E487C3F9-2F9B-429B-9F51-7E760769B570}" presName="arrowAndChildren" presStyleCnt="0"/>
      <dgm:spPr/>
    </dgm:pt>
    <dgm:pt modelId="{F1B467BE-31D2-43D4-A74D-06A9659FF334}" type="pres">
      <dgm:prSet presAssocID="{E487C3F9-2F9B-429B-9F51-7E760769B570}" presName="parentTextArrow" presStyleLbl="node1" presStyleIdx="6" presStyleCnt="7"/>
      <dgm:spPr/>
    </dgm:pt>
  </dgm:ptLst>
  <dgm:cxnLst>
    <dgm:cxn modelId="{B28F2607-4B0C-42BC-BC6F-0A2262B2C307}" type="presOf" srcId="{FC97DF2C-34E4-4CE8-AED8-AF68914EAC7A}" destId="{14600080-9D56-40B4-8DEE-B3445CD53977}" srcOrd="0" destOrd="0" presId="urn:microsoft.com/office/officeart/2005/8/layout/process4"/>
    <dgm:cxn modelId="{2562AB15-43CA-4FD4-BAD5-8EF78C140592}" srcId="{6063150A-6DEE-4B62-A918-A245F3C936D1}" destId="{FC97DF2C-34E4-4CE8-AED8-AF68914EAC7A}" srcOrd="1" destOrd="0" parTransId="{7E79AECF-C57C-4027-BD15-C3BDE9A5BFF6}" sibTransId="{3A3465F7-AB8E-42B5-AAD0-A29C7F50C976}"/>
    <dgm:cxn modelId="{8ED7D324-BBC2-4773-BF41-6AE3A5D7E3B3}" type="presOf" srcId="{56F6FECD-1AE8-4B14-85FF-607B9DE64844}" destId="{88B53C67-9894-46A3-ACBB-C888AE6C46E1}" srcOrd="0" destOrd="0" presId="urn:microsoft.com/office/officeart/2005/8/layout/process4"/>
    <dgm:cxn modelId="{5140352A-8915-4FA4-9234-7CB10D3919DF}" type="presOf" srcId="{6063150A-6DEE-4B62-A918-A245F3C936D1}" destId="{5BDB5906-0857-4589-BF19-84D077761D0B}" srcOrd="0" destOrd="0" presId="urn:microsoft.com/office/officeart/2005/8/layout/process4"/>
    <dgm:cxn modelId="{5468852F-9C40-460F-8FC4-7F9B3E91A1A7}" type="presOf" srcId="{E487C3F9-2F9B-429B-9F51-7E760769B570}" destId="{F1B467BE-31D2-43D4-A74D-06A9659FF334}" srcOrd="0" destOrd="0" presId="urn:microsoft.com/office/officeart/2005/8/layout/process4"/>
    <dgm:cxn modelId="{950D5739-69DF-4A3F-9A02-D2A13C446134}" srcId="{6063150A-6DEE-4B62-A918-A245F3C936D1}" destId="{93FA55DF-D039-4AE4-AB53-FCF4D81112E5}" srcOrd="2" destOrd="0" parTransId="{E748039C-A70A-4F5C-90DF-5B4E437B78B1}" sibTransId="{FC0ADD59-6933-4FEE-84B0-4D62FC9E0125}"/>
    <dgm:cxn modelId="{48066546-6C69-4565-A586-AC1150ED34E8}" type="presOf" srcId="{2277C7FE-0F2F-4A61-AE81-B838C50DA472}" destId="{3FDD6F22-1203-4305-BCEC-B8409A4DA95C}" srcOrd="0" destOrd="0" presId="urn:microsoft.com/office/officeart/2005/8/layout/process4"/>
    <dgm:cxn modelId="{20CE9873-33B4-4E37-8F5E-522879E9EDCE}" srcId="{6063150A-6DEE-4B62-A918-A245F3C936D1}" destId="{2277C7FE-0F2F-4A61-AE81-B838C50DA472}" srcOrd="4" destOrd="0" parTransId="{58DA3BC1-6681-4150-B8D2-E57E30E4BED9}" sibTransId="{AF70A77E-7715-489D-823F-FAB936506D09}"/>
    <dgm:cxn modelId="{057C4E92-BC3A-449B-8EC9-0B7E0D880155}" srcId="{6063150A-6DEE-4B62-A918-A245F3C936D1}" destId="{7C51D867-6E0D-4A27-A69E-ACA515FE59C6}" srcOrd="5" destOrd="0" parTransId="{DD788BC2-E9A6-49FF-9874-1061EEEDADBB}" sibTransId="{CFA5BD72-7698-43EE-A282-FE9E08EF037B}"/>
    <dgm:cxn modelId="{92F9889B-ACBC-4906-BBDD-086786D520CC}" type="presOf" srcId="{93FA55DF-D039-4AE4-AB53-FCF4D81112E5}" destId="{339A0338-B890-4781-8BA3-851EE3EE4086}" srcOrd="0" destOrd="0" presId="urn:microsoft.com/office/officeart/2005/8/layout/process4"/>
    <dgm:cxn modelId="{F122149E-C36F-47BD-893E-13EAC70259BC}" type="presOf" srcId="{D44552BC-4950-4513-B423-D14394A92D11}" destId="{1E9C0DA7-DA52-44F0-B42B-D3A75D231D90}" srcOrd="0" destOrd="0" presId="urn:microsoft.com/office/officeart/2005/8/layout/process4"/>
    <dgm:cxn modelId="{6F6098A2-D5F2-439B-88DD-1CB683D6213A}" srcId="{6063150A-6DEE-4B62-A918-A245F3C936D1}" destId="{E487C3F9-2F9B-429B-9F51-7E760769B570}" srcOrd="0" destOrd="0" parTransId="{0398CE81-F949-4CA1-BC29-A06267ED1157}" sibTransId="{7EB65F56-89E7-470C-AFE7-1DB54736AF8C}"/>
    <dgm:cxn modelId="{DF31D4BC-8DC7-4C07-8BA1-A6D6D0CDAD6F}" srcId="{6063150A-6DEE-4B62-A918-A245F3C936D1}" destId="{56F6FECD-1AE8-4B14-85FF-607B9DE64844}" srcOrd="3" destOrd="0" parTransId="{2DD271F9-88A9-4B49-B32C-520AFE60AEF0}" sibTransId="{455B8CCD-CA39-48AE-A61F-CF9FC4FFBA2A}"/>
    <dgm:cxn modelId="{079FC7E0-74CD-4C96-999C-7DEA17F69E9F}" type="presOf" srcId="{7C51D867-6E0D-4A27-A69E-ACA515FE59C6}" destId="{2D5075C8-FCEA-45A1-8D33-23C0B74A6886}" srcOrd="0" destOrd="0" presId="urn:microsoft.com/office/officeart/2005/8/layout/process4"/>
    <dgm:cxn modelId="{ADA7F8F1-763E-4760-BA5F-C97512E38220}" srcId="{6063150A-6DEE-4B62-A918-A245F3C936D1}" destId="{D44552BC-4950-4513-B423-D14394A92D11}" srcOrd="6" destOrd="0" parTransId="{EA15F3EB-4C6E-4945-A1F4-4DC72028C065}" sibTransId="{BDC77DC6-8C44-472E-B924-BBCB22F219B7}"/>
    <dgm:cxn modelId="{CAB1ECFC-D9E9-4818-BBAD-B30AC3C59F56}" type="presParOf" srcId="{5BDB5906-0857-4589-BF19-84D077761D0B}" destId="{31D99A9A-F29A-4FAA-875B-DE60F7B6A69D}" srcOrd="0" destOrd="0" presId="urn:microsoft.com/office/officeart/2005/8/layout/process4"/>
    <dgm:cxn modelId="{C80268B1-185F-4412-863A-334935F3AE2C}" type="presParOf" srcId="{31D99A9A-F29A-4FAA-875B-DE60F7B6A69D}" destId="{1E9C0DA7-DA52-44F0-B42B-D3A75D231D90}" srcOrd="0" destOrd="0" presId="urn:microsoft.com/office/officeart/2005/8/layout/process4"/>
    <dgm:cxn modelId="{7D9E0B3C-0B29-45EF-AF32-FCFEA2121016}" type="presParOf" srcId="{5BDB5906-0857-4589-BF19-84D077761D0B}" destId="{1413907B-624D-48C6-A5EE-2CCC4AEA41EC}" srcOrd="1" destOrd="0" presId="urn:microsoft.com/office/officeart/2005/8/layout/process4"/>
    <dgm:cxn modelId="{E468E11C-4426-4FD3-864E-F77F62CFB9A6}" type="presParOf" srcId="{5BDB5906-0857-4589-BF19-84D077761D0B}" destId="{A06BE7B8-9EBD-4C84-9DFB-D36B3CABCCF0}" srcOrd="2" destOrd="0" presId="urn:microsoft.com/office/officeart/2005/8/layout/process4"/>
    <dgm:cxn modelId="{67781D5D-6229-41D3-8097-8B25C5193B55}" type="presParOf" srcId="{A06BE7B8-9EBD-4C84-9DFB-D36B3CABCCF0}" destId="{2D5075C8-FCEA-45A1-8D33-23C0B74A6886}" srcOrd="0" destOrd="0" presId="urn:microsoft.com/office/officeart/2005/8/layout/process4"/>
    <dgm:cxn modelId="{A547D29D-436E-4442-AFF3-BB8F3A8E1366}" type="presParOf" srcId="{5BDB5906-0857-4589-BF19-84D077761D0B}" destId="{FE1842CC-ADF2-4CF5-ADCC-08060FFC76AB}" srcOrd="3" destOrd="0" presId="urn:microsoft.com/office/officeart/2005/8/layout/process4"/>
    <dgm:cxn modelId="{AD08D593-0C8B-426D-B962-FA9BD601FE1C}" type="presParOf" srcId="{5BDB5906-0857-4589-BF19-84D077761D0B}" destId="{B092B987-1537-4BD1-8EB5-85719710ED1C}" srcOrd="4" destOrd="0" presId="urn:microsoft.com/office/officeart/2005/8/layout/process4"/>
    <dgm:cxn modelId="{BF33B7E2-C756-4A43-80B4-22D0537B7D76}" type="presParOf" srcId="{B092B987-1537-4BD1-8EB5-85719710ED1C}" destId="{3FDD6F22-1203-4305-BCEC-B8409A4DA95C}" srcOrd="0" destOrd="0" presId="urn:microsoft.com/office/officeart/2005/8/layout/process4"/>
    <dgm:cxn modelId="{7B4AC866-1A27-4860-8B0B-245FDA14990A}" type="presParOf" srcId="{5BDB5906-0857-4589-BF19-84D077761D0B}" destId="{466D4F89-B8B5-4B54-A3F2-C11B2E768A56}" srcOrd="5" destOrd="0" presId="urn:microsoft.com/office/officeart/2005/8/layout/process4"/>
    <dgm:cxn modelId="{A2A767CE-7C19-41D6-8C38-442619477579}" type="presParOf" srcId="{5BDB5906-0857-4589-BF19-84D077761D0B}" destId="{C5BDCEF9-9E83-4D6E-A77A-562845C328B9}" srcOrd="6" destOrd="0" presId="urn:microsoft.com/office/officeart/2005/8/layout/process4"/>
    <dgm:cxn modelId="{1A2B67BC-919D-41C5-BC9D-B255F4AE5733}" type="presParOf" srcId="{C5BDCEF9-9E83-4D6E-A77A-562845C328B9}" destId="{88B53C67-9894-46A3-ACBB-C888AE6C46E1}" srcOrd="0" destOrd="0" presId="urn:microsoft.com/office/officeart/2005/8/layout/process4"/>
    <dgm:cxn modelId="{EAD0CC52-1E45-4B0B-B276-6FB461B5D6ED}" type="presParOf" srcId="{5BDB5906-0857-4589-BF19-84D077761D0B}" destId="{5B7B263E-CEF3-446A-A4F7-6C084D6AFB8F}" srcOrd="7" destOrd="0" presId="urn:microsoft.com/office/officeart/2005/8/layout/process4"/>
    <dgm:cxn modelId="{5E0FA02F-A7D2-4674-9E5A-3CA06993E268}" type="presParOf" srcId="{5BDB5906-0857-4589-BF19-84D077761D0B}" destId="{00829758-06A9-4923-8D4C-31CE8E91FCBF}" srcOrd="8" destOrd="0" presId="urn:microsoft.com/office/officeart/2005/8/layout/process4"/>
    <dgm:cxn modelId="{54425FB5-8494-4449-9DB6-0B4671716356}" type="presParOf" srcId="{00829758-06A9-4923-8D4C-31CE8E91FCBF}" destId="{339A0338-B890-4781-8BA3-851EE3EE4086}" srcOrd="0" destOrd="0" presId="urn:microsoft.com/office/officeart/2005/8/layout/process4"/>
    <dgm:cxn modelId="{27324D61-EF60-4765-BB8B-F88FE766E1D3}" type="presParOf" srcId="{5BDB5906-0857-4589-BF19-84D077761D0B}" destId="{68811C5A-EEB7-4B94-AF2F-E3AFA0234D91}" srcOrd="9" destOrd="0" presId="urn:microsoft.com/office/officeart/2005/8/layout/process4"/>
    <dgm:cxn modelId="{F4815004-A3EE-451A-AEE4-C34BD0EDC825}" type="presParOf" srcId="{5BDB5906-0857-4589-BF19-84D077761D0B}" destId="{D93C2DDE-6AB9-4D47-95BE-9414AFDB3029}" srcOrd="10" destOrd="0" presId="urn:microsoft.com/office/officeart/2005/8/layout/process4"/>
    <dgm:cxn modelId="{8DDBD464-2FB3-4091-B447-1ED3F93F3B5D}" type="presParOf" srcId="{D93C2DDE-6AB9-4D47-95BE-9414AFDB3029}" destId="{14600080-9D56-40B4-8DEE-B3445CD53977}" srcOrd="0" destOrd="0" presId="urn:microsoft.com/office/officeart/2005/8/layout/process4"/>
    <dgm:cxn modelId="{80BBC954-D8BB-4F51-B0DD-F6B08AA4689C}" type="presParOf" srcId="{5BDB5906-0857-4589-BF19-84D077761D0B}" destId="{A3085F5B-47E8-4FCF-B1EB-714C91D36EFF}" srcOrd="11" destOrd="0" presId="urn:microsoft.com/office/officeart/2005/8/layout/process4"/>
    <dgm:cxn modelId="{F278EA2C-53B9-4318-83AB-D27AE7DC84AF}" type="presParOf" srcId="{5BDB5906-0857-4589-BF19-84D077761D0B}" destId="{B156CF51-C6D2-4C45-8CE7-7C7F30F2781B}" srcOrd="12" destOrd="0" presId="urn:microsoft.com/office/officeart/2005/8/layout/process4"/>
    <dgm:cxn modelId="{663CC838-BFE3-4340-827E-A10F812AC063}" type="presParOf" srcId="{B156CF51-C6D2-4C45-8CE7-7C7F30F2781B}" destId="{F1B467BE-31D2-43D4-A74D-06A9659FF33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C0DA7-DA52-44F0-B42B-D3A75D231D90}">
      <dsp:nvSpPr>
        <dsp:cNvPr id="0" name=""/>
        <dsp:cNvSpPr/>
      </dsp:nvSpPr>
      <dsp:spPr>
        <a:xfrm>
          <a:off x="0" y="4962819"/>
          <a:ext cx="3963116" cy="543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Assessment</a:t>
          </a:r>
        </a:p>
      </dsp:txBody>
      <dsp:txXfrm>
        <a:off x="0" y="4962819"/>
        <a:ext cx="3963116" cy="543078"/>
      </dsp:txXfrm>
    </dsp:sp>
    <dsp:sp modelId="{2D5075C8-FCEA-45A1-8D33-23C0B74A6886}">
      <dsp:nvSpPr>
        <dsp:cNvPr id="0" name=""/>
        <dsp:cNvSpPr/>
      </dsp:nvSpPr>
      <dsp:spPr>
        <a:xfrm rot="10800000">
          <a:off x="0" y="4135710"/>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Execution</a:t>
          </a:r>
        </a:p>
      </dsp:txBody>
      <dsp:txXfrm rot="10800000">
        <a:off x="0" y="4135710"/>
        <a:ext cx="3963116" cy="542724"/>
      </dsp:txXfrm>
    </dsp:sp>
    <dsp:sp modelId="{3FDD6F22-1203-4305-BCEC-B8409A4DA95C}">
      <dsp:nvSpPr>
        <dsp:cNvPr id="0" name=""/>
        <dsp:cNvSpPr/>
      </dsp:nvSpPr>
      <dsp:spPr>
        <a:xfrm rot="10800000">
          <a:off x="0" y="3308601"/>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Establish Persistence</a:t>
          </a:r>
        </a:p>
      </dsp:txBody>
      <dsp:txXfrm rot="10800000">
        <a:off x="0" y="3308601"/>
        <a:ext cx="3963116" cy="542724"/>
      </dsp:txXfrm>
    </dsp:sp>
    <dsp:sp modelId="{88B53C67-9894-46A3-ACBB-C888AE6C46E1}">
      <dsp:nvSpPr>
        <dsp:cNvPr id="0" name=""/>
        <dsp:cNvSpPr/>
      </dsp:nvSpPr>
      <dsp:spPr>
        <a:xfrm rot="10800000">
          <a:off x="0" y="2481493"/>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Hiding Presence</a:t>
          </a:r>
        </a:p>
      </dsp:txBody>
      <dsp:txXfrm rot="10800000">
        <a:off x="0" y="2481493"/>
        <a:ext cx="3963116" cy="542724"/>
      </dsp:txXfrm>
    </dsp:sp>
    <dsp:sp modelId="{339A0338-B890-4781-8BA3-851EE3EE4086}">
      <dsp:nvSpPr>
        <dsp:cNvPr id="0" name=""/>
        <dsp:cNvSpPr/>
      </dsp:nvSpPr>
      <dsp:spPr>
        <a:xfrm rot="10800000">
          <a:off x="0" y="1654384"/>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Gaining Access</a:t>
          </a:r>
        </a:p>
      </dsp:txBody>
      <dsp:txXfrm rot="10800000">
        <a:off x="0" y="1654384"/>
        <a:ext cx="3963116" cy="542724"/>
      </dsp:txXfrm>
    </dsp:sp>
    <dsp:sp modelId="{14600080-9D56-40B4-8DEE-B3445CD53977}">
      <dsp:nvSpPr>
        <dsp:cNvPr id="0" name=""/>
        <dsp:cNvSpPr/>
      </dsp:nvSpPr>
      <dsp:spPr>
        <a:xfrm rot="10800000">
          <a:off x="0" y="827275"/>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Reconnaissance</a:t>
          </a:r>
        </a:p>
      </dsp:txBody>
      <dsp:txXfrm rot="10800000">
        <a:off x="0" y="827275"/>
        <a:ext cx="3963116" cy="542724"/>
      </dsp:txXfrm>
    </dsp:sp>
    <dsp:sp modelId="{F1B467BE-31D2-43D4-A74D-06A9659FF334}">
      <dsp:nvSpPr>
        <dsp:cNvPr id="0" name=""/>
        <dsp:cNvSpPr/>
      </dsp:nvSpPr>
      <dsp:spPr>
        <a:xfrm rot="10800000">
          <a:off x="0" y="166"/>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Target Identification</a:t>
          </a:r>
        </a:p>
      </dsp:txBody>
      <dsp:txXfrm rot="10800000">
        <a:off x="0" y="166"/>
        <a:ext cx="3963116" cy="542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C0DA7-DA52-44F0-B42B-D3A75D231D90}">
      <dsp:nvSpPr>
        <dsp:cNvPr id="0" name=""/>
        <dsp:cNvSpPr/>
      </dsp:nvSpPr>
      <dsp:spPr>
        <a:xfrm>
          <a:off x="0" y="4962819"/>
          <a:ext cx="3963116" cy="543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Assessment</a:t>
          </a:r>
        </a:p>
      </dsp:txBody>
      <dsp:txXfrm>
        <a:off x="0" y="4962819"/>
        <a:ext cx="3963116" cy="543078"/>
      </dsp:txXfrm>
    </dsp:sp>
    <dsp:sp modelId="{2D5075C8-FCEA-45A1-8D33-23C0B74A6886}">
      <dsp:nvSpPr>
        <dsp:cNvPr id="0" name=""/>
        <dsp:cNvSpPr/>
      </dsp:nvSpPr>
      <dsp:spPr>
        <a:xfrm rot="10800000">
          <a:off x="0" y="4135710"/>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Execution</a:t>
          </a:r>
        </a:p>
      </dsp:txBody>
      <dsp:txXfrm rot="10800000">
        <a:off x="0" y="4135710"/>
        <a:ext cx="3963116" cy="542724"/>
      </dsp:txXfrm>
    </dsp:sp>
    <dsp:sp modelId="{3FDD6F22-1203-4305-BCEC-B8409A4DA95C}">
      <dsp:nvSpPr>
        <dsp:cNvPr id="0" name=""/>
        <dsp:cNvSpPr/>
      </dsp:nvSpPr>
      <dsp:spPr>
        <a:xfrm rot="10800000">
          <a:off x="0" y="3308601"/>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Establish Persistence</a:t>
          </a:r>
        </a:p>
      </dsp:txBody>
      <dsp:txXfrm rot="10800000">
        <a:off x="0" y="3308601"/>
        <a:ext cx="3963116" cy="542724"/>
      </dsp:txXfrm>
    </dsp:sp>
    <dsp:sp modelId="{88B53C67-9894-46A3-ACBB-C888AE6C46E1}">
      <dsp:nvSpPr>
        <dsp:cNvPr id="0" name=""/>
        <dsp:cNvSpPr/>
      </dsp:nvSpPr>
      <dsp:spPr>
        <a:xfrm rot="10800000">
          <a:off x="0" y="2481493"/>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Hiding Presence</a:t>
          </a:r>
        </a:p>
      </dsp:txBody>
      <dsp:txXfrm rot="10800000">
        <a:off x="0" y="2481493"/>
        <a:ext cx="3963116" cy="542724"/>
      </dsp:txXfrm>
    </dsp:sp>
    <dsp:sp modelId="{339A0338-B890-4781-8BA3-851EE3EE4086}">
      <dsp:nvSpPr>
        <dsp:cNvPr id="0" name=""/>
        <dsp:cNvSpPr/>
      </dsp:nvSpPr>
      <dsp:spPr>
        <a:xfrm rot="10800000">
          <a:off x="0" y="1654384"/>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Gaining Access</a:t>
          </a:r>
        </a:p>
      </dsp:txBody>
      <dsp:txXfrm rot="10800000">
        <a:off x="0" y="1654384"/>
        <a:ext cx="3963116" cy="542724"/>
      </dsp:txXfrm>
    </dsp:sp>
    <dsp:sp modelId="{14600080-9D56-40B4-8DEE-B3445CD53977}">
      <dsp:nvSpPr>
        <dsp:cNvPr id="0" name=""/>
        <dsp:cNvSpPr/>
      </dsp:nvSpPr>
      <dsp:spPr>
        <a:xfrm rot="10800000">
          <a:off x="0" y="827275"/>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Reconnaissance</a:t>
          </a:r>
        </a:p>
      </dsp:txBody>
      <dsp:txXfrm rot="10800000">
        <a:off x="0" y="827275"/>
        <a:ext cx="3963116" cy="542724"/>
      </dsp:txXfrm>
    </dsp:sp>
    <dsp:sp modelId="{F1B467BE-31D2-43D4-A74D-06A9659FF334}">
      <dsp:nvSpPr>
        <dsp:cNvPr id="0" name=""/>
        <dsp:cNvSpPr/>
      </dsp:nvSpPr>
      <dsp:spPr>
        <a:xfrm rot="10800000">
          <a:off x="0" y="166"/>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Target Identification</a:t>
          </a:r>
        </a:p>
      </dsp:txBody>
      <dsp:txXfrm rot="10800000">
        <a:off x="0" y="166"/>
        <a:ext cx="3963116" cy="5427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D59C3-BCF5-BC45-87ED-AF8758B445C8}" type="datetimeFigureOut">
              <a:rPr lang="en-US" smtClean="0"/>
              <a:t>1/28/25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2884E-AB51-CE46-B606-030E2D62BAA2}" type="slidenum">
              <a:rPr lang="en-US" smtClean="0"/>
              <a:t>‹#›</a:t>
            </a:fld>
            <a:endParaRPr lang="en-US"/>
          </a:p>
        </p:txBody>
      </p:sp>
    </p:spTree>
    <p:extLst>
      <p:ext uri="{BB962C8B-B14F-4D97-AF65-F5344CB8AC3E}">
        <p14:creationId xmlns:p14="http://schemas.microsoft.com/office/powerpoint/2010/main" val="15074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74A2884E-AB51-CE46-B606-030E2D62BAA2}" type="slidenum">
              <a:rPr lang="en-US" smtClean="0"/>
              <a:t>0</a:t>
            </a:fld>
            <a:endParaRPr lang="en-US"/>
          </a:p>
        </p:txBody>
      </p:sp>
    </p:spTree>
    <p:extLst>
      <p:ext uri="{BB962C8B-B14F-4D97-AF65-F5344CB8AC3E}">
        <p14:creationId xmlns:p14="http://schemas.microsoft.com/office/powerpoint/2010/main" val="380604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2052552-D4A7-D24D-A03B-62B158E256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C9233400-EDA9-0245-9BA2-806292C5D9B6}" type="slidenum">
              <a:rPr lang="en-US" altLang="en-US">
                <a:latin typeface="Arial" panose="020B0604020202020204" pitchFamily="34" charset="0"/>
              </a:rPr>
              <a:pPr eaLnBrk="1" hangingPunct="1"/>
              <a:t>20</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BAD1FA2C-869F-1D43-AA47-D0F87EB9A4CB}"/>
              </a:ext>
            </a:extLst>
          </p:cNvPr>
          <p:cNvSpPr>
            <a:spLocks noGrp="1" noRot="1" noChangeAspect="1" noChangeArrowheads="1" noTextEdit="1"/>
          </p:cNvSpPr>
          <p:nvPr>
            <p:ph type="sldImg"/>
          </p:nvPr>
        </p:nvSpPr>
        <p:spPr>
          <a:xfrm>
            <a:off x="139700" y="768350"/>
            <a:ext cx="6819900" cy="3836988"/>
          </a:xfrm>
          <a:ln/>
        </p:spPr>
      </p:sp>
      <p:sp>
        <p:nvSpPr>
          <p:cNvPr id="33796" name="Rectangle 3">
            <a:extLst>
              <a:ext uri="{FF2B5EF4-FFF2-40B4-BE49-F238E27FC236}">
                <a16:creationId xmlns:a16="http://schemas.microsoft.com/office/drawing/2014/main" id="{56405AA7-A03F-E04E-8FD1-3CD648A514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Common scan  when open ports on a remote device.  It only half opens the TCP connections.</a:t>
            </a:r>
          </a:p>
        </p:txBody>
      </p:sp>
    </p:spTree>
    <p:extLst>
      <p:ext uri="{BB962C8B-B14F-4D97-AF65-F5344CB8AC3E}">
        <p14:creationId xmlns:p14="http://schemas.microsoft.com/office/powerpoint/2010/main" val="4056632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6C5CCB2-A53B-9241-BABA-B1EF1E2783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09A0C503-4447-8F4E-B1C4-48A852BB50A4}" type="slidenum">
              <a:rPr lang="en-US" altLang="zh-TW" sz="1200">
                <a:latin typeface="Arial" panose="020B0604020202020204" pitchFamily="34" charset="0"/>
                <a:ea typeface="新細明體" panose="02020500000000000000" pitchFamily="18" charset="-120"/>
              </a:rPr>
              <a:pPr eaLnBrk="1" hangingPunct="1"/>
              <a:t>21</a:t>
            </a:fld>
            <a:endParaRPr lang="en-US" altLang="zh-TW" sz="1200">
              <a:latin typeface="Arial" panose="020B0604020202020204" pitchFamily="34" charset="0"/>
              <a:ea typeface="新細明體" panose="02020500000000000000" pitchFamily="18" charset="-120"/>
            </a:endParaRPr>
          </a:p>
        </p:txBody>
      </p:sp>
      <p:sp>
        <p:nvSpPr>
          <p:cNvPr id="33795" name="Rectangle 2">
            <a:extLst>
              <a:ext uri="{FF2B5EF4-FFF2-40B4-BE49-F238E27FC236}">
                <a16:creationId xmlns:a16="http://schemas.microsoft.com/office/drawing/2014/main" id="{F1252382-B3F8-1345-8ADC-AD266606AA17}"/>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E56FE9D6-789C-EB49-BBF9-BD6F4BCE8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914050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8AB3081-8413-6A43-97A7-D887544A9272}"/>
              </a:ext>
            </a:extLst>
          </p:cNvPr>
          <p:cNvSpPr>
            <a:spLocks noGrp="1" noRot="1" noChangeAspect="1" noTextEdit="1"/>
          </p:cNvSpPr>
          <p:nvPr>
            <p:ph type="sldImg"/>
          </p:nvPr>
        </p:nvSpPr>
        <p:spPr>
          <a:xfrm>
            <a:off x="139700" y="768350"/>
            <a:ext cx="6819900" cy="3836988"/>
          </a:xfrm>
          <a:ln/>
        </p:spPr>
      </p:sp>
      <p:sp>
        <p:nvSpPr>
          <p:cNvPr id="34819" name="Notes Placeholder 2">
            <a:extLst>
              <a:ext uri="{FF2B5EF4-FFF2-40B4-BE49-F238E27FC236}">
                <a16:creationId xmlns:a16="http://schemas.microsoft.com/office/drawing/2014/main" id="{6F504545-DC50-4345-95A2-61937D8442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No response  means port is filtered. </a:t>
            </a:r>
          </a:p>
        </p:txBody>
      </p:sp>
      <p:sp>
        <p:nvSpPr>
          <p:cNvPr id="34820" name="Slide Number Placeholder 3">
            <a:extLst>
              <a:ext uri="{FF2B5EF4-FFF2-40B4-BE49-F238E27FC236}">
                <a16:creationId xmlns:a16="http://schemas.microsoft.com/office/drawing/2014/main" id="{EC444B14-B034-8C47-B3DE-AA2E7DE521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B1EB097C-73FF-434E-879A-36D87C50CDDE}" type="slidenum">
              <a:rPr lang="en-US" altLang="en-US">
                <a:latin typeface="Arial" panose="020B0604020202020204" pitchFamily="34" charset="0"/>
              </a:rPr>
              <a:pPr eaLnBrk="1" hangingPunct="1"/>
              <a:t>22</a:t>
            </a:fld>
            <a:endParaRPr lang="en-US" altLang="en-US">
              <a:latin typeface="Arial" panose="020B0604020202020204" pitchFamily="34" charset="0"/>
            </a:endParaRPr>
          </a:p>
        </p:txBody>
      </p:sp>
    </p:spTree>
    <p:extLst>
      <p:ext uri="{BB962C8B-B14F-4D97-AF65-F5344CB8AC3E}">
        <p14:creationId xmlns:p14="http://schemas.microsoft.com/office/powerpoint/2010/main" val="244680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053DC2F-A376-1D4A-B4E1-15EC0AD6E1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04420D6A-52F4-544F-B7B8-676E3507FDBF}" type="slidenum">
              <a:rPr lang="en-US" altLang="zh-TW" sz="1200">
                <a:latin typeface="Arial" panose="020B0604020202020204" pitchFamily="34" charset="0"/>
                <a:ea typeface="新細明體" panose="02020500000000000000" pitchFamily="18" charset="-120"/>
              </a:rPr>
              <a:pPr eaLnBrk="1" hangingPunct="1"/>
              <a:t>23</a:t>
            </a:fld>
            <a:endParaRPr lang="en-US" altLang="zh-TW" sz="1200">
              <a:latin typeface="Arial" panose="020B0604020202020204" pitchFamily="34" charset="0"/>
              <a:ea typeface="新細明體" panose="02020500000000000000" pitchFamily="18" charset="-120"/>
            </a:endParaRPr>
          </a:p>
        </p:txBody>
      </p:sp>
      <p:sp>
        <p:nvSpPr>
          <p:cNvPr id="34819" name="Rectangle 2">
            <a:extLst>
              <a:ext uri="{FF2B5EF4-FFF2-40B4-BE49-F238E27FC236}">
                <a16:creationId xmlns:a16="http://schemas.microsoft.com/office/drawing/2014/main" id="{C23BD3A4-60DD-C64A-BE03-07E6E7BF097B}"/>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130D925D-49E2-9541-A0E3-AB78D4539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369301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45FB485-180B-954A-BE87-E6332D2ED42C}"/>
              </a:ext>
            </a:extLst>
          </p:cNvPr>
          <p:cNvSpPr>
            <a:spLocks noGrp="1" noRot="1" noChangeAspect="1" noTextEdit="1"/>
          </p:cNvSpPr>
          <p:nvPr>
            <p:ph type="sldImg"/>
          </p:nvPr>
        </p:nvSpPr>
        <p:spPr>
          <a:xfrm>
            <a:off x="139700" y="768350"/>
            <a:ext cx="6819900" cy="3836988"/>
          </a:xfrm>
          <a:ln/>
        </p:spPr>
      </p:sp>
      <p:sp>
        <p:nvSpPr>
          <p:cNvPr id="36867" name="Notes Placeholder 2">
            <a:extLst>
              <a:ext uri="{FF2B5EF4-FFF2-40B4-BE49-F238E27FC236}">
                <a16:creationId xmlns:a16="http://schemas.microsoft.com/office/drawing/2014/main" id="{1D2BAE7C-EA78-A846-96EF-3D484AFE8E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Identifies TCP ports</a:t>
            </a:r>
          </a:p>
        </p:txBody>
      </p:sp>
      <p:sp>
        <p:nvSpPr>
          <p:cNvPr id="36868" name="Slide Number Placeholder 3">
            <a:extLst>
              <a:ext uri="{FF2B5EF4-FFF2-40B4-BE49-F238E27FC236}">
                <a16:creationId xmlns:a16="http://schemas.microsoft.com/office/drawing/2014/main" id="{0B6B816A-2414-CC4A-9427-410291258B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43ACAAC8-BA0F-F344-80E2-FBE61A3ECE9B}" type="slidenum">
              <a:rPr lang="en-US" altLang="en-US">
                <a:latin typeface="Arial" panose="020B0604020202020204" pitchFamily="34" charset="0"/>
              </a:rPr>
              <a:pPr eaLnBrk="1" hangingPunct="1"/>
              <a:t>25</a:t>
            </a:fld>
            <a:endParaRPr lang="en-US" altLang="en-US">
              <a:latin typeface="Arial" panose="020B0604020202020204" pitchFamily="34" charset="0"/>
            </a:endParaRPr>
          </a:p>
        </p:txBody>
      </p:sp>
    </p:spTree>
    <p:extLst>
      <p:ext uri="{BB962C8B-B14F-4D97-AF65-F5344CB8AC3E}">
        <p14:creationId xmlns:p14="http://schemas.microsoft.com/office/powerpoint/2010/main" val="1832971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395CC6B-E4C9-DC42-9534-A0BD3B356E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C6E2A08-1562-2D4A-8684-E32B6187BC98}" type="slidenum">
              <a:rPr lang="en-US" altLang="zh-TW" sz="1200">
                <a:latin typeface="Arial" panose="020B0604020202020204" pitchFamily="34" charset="0"/>
                <a:ea typeface="新細明體" panose="02020500000000000000" pitchFamily="18" charset="-120"/>
              </a:rPr>
              <a:pPr eaLnBrk="1" hangingPunct="1"/>
              <a:t>26</a:t>
            </a:fld>
            <a:endParaRPr lang="en-US" altLang="zh-TW" sz="1200">
              <a:latin typeface="Arial" panose="020B0604020202020204" pitchFamily="34" charset="0"/>
              <a:ea typeface="新細明體" panose="02020500000000000000" pitchFamily="18" charset="-120"/>
            </a:endParaRPr>
          </a:p>
        </p:txBody>
      </p:sp>
      <p:sp>
        <p:nvSpPr>
          <p:cNvPr id="35843" name="Rectangle 2">
            <a:extLst>
              <a:ext uri="{FF2B5EF4-FFF2-40B4-BE49-F238E27FC236}">
                <a16:creationId xmlns:a16="http://schemas.microsoft.com/office/drawing/2014/main" id="{85E36978-3480-2442-8FC6-B6270CEBBADF}"/>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4B04AC47-68DC-874C-9AF4-1A37951A1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673717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045FD84-DF55-2144-A66F-FA8BD2E4B82A}"/>
              </a:ext>
            </a:extLst>
          </p:cNvPr>
          <p:cNvSpPr>
            <a:spLocks noGrp="1" noRot="1" noChangeAspect="1" noTextEdit="1"/>
          </p:cNvSpPr>
          <p:nvPr>
            <p:ph type="sldImg"/>
          </p:nvPr>
        </p:nvSpPr>
        <p:spPr>
          <a:xfrm>
            <a:off x="139700" y="768350"/>
            <a:ext cx="6819900" cy="3836988"/>
          </a:xfrm>
          <a:ln/>
        </p:spPr>
      </p:sp>
      <p:sp>
        <p:nvSpPr>
          <p:cNvPr id="35843" name="Notes Placeholder 2">
            <a:extLst>
              <a:ext uri="{FF2B5EF4-FFF2-40B4-BE49-F238E27FC236}">
                <a16:creationId xmlns:a16="http://schemas.microsoft.com/office/drawing/2014/main" id="{11A8485B-1393-964E-8B73-C70FF8F99F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 means address</a:t>
            </a:r>
          </a:p>
        </p:txBody>
      </p:sp>
      <p:sp>
        <p:nvSpPr>
          <p:cNvPr id="35844" name="Slide Number Placeholder 3">
            <a:extLst>
              <a:ext uri="{FF2B5EF4-FFF2-40B4-BE49-F238E27FC236}">
                <a16:creationId xmlns:a16="http://schemas.microsoft.com/office/drawing/2014/main" id="{F1372D47-46D4-8044-999A-D2539ABB51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643020B2-04B1-F447-9580-4921F7E09554}" type="slidenum">
              <a:rPr lang="en-US" altLang="en-US">
                <a:latin typeface="Arial" panose="020B0604020202020204" pitchFamily="34" charset="0"/>
              </a:rPr>
              <a:pPr eaLnBrk="1" hangingPunct="1"/>
              <a:t>27</a:t>
            </a:fld>
            <a:endParaRPr lang="en-US" altLang="en-US">
              <a:latin typeface="Arial" panose="020B0604020202020204" pitchFamily="34" charset="0"/>
            </a:endParaRPr>
          </a:p>
        </p:txBody>
      </p:sp>
    </p:spTree>
    <p:extLst>
      <p:ext uri="{BB962C8B-B14F-4D97-AF65-F5344CB8AC3E}">
        <p14:creationId xmlns:p14="http://schemas.microsoft.com/office/powerpoint/2010/main" val="3592923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7ED59AC1-32A3-4642-BF76-8E5F19D22F40}"/>
              </a:ext>
            </a:extLst>
          </p:cNvPr>
          <p:cNvSpPr>
            <a:spLocks noGrp="1" noRot="1" noChangeAspect="1" noTextEdit="1"/>
          </p:cNvSpPr>
          <p:nvPr>
            <p:ph type="sldImg"/>
          </p:nvPr>
        </p:nvSpPr>
        <p:spPr>
          <a:xfrm>
            <a:off x="139700" y="768350"/>
            <a:ext cx="6819900" cy="3836988"/>
          </a:xfrm>
          <a:ln/>
        </p:spPr>
      </p:sp>
      <p:sp>
        <p:nvSpPr>
          <p:cNvPr id="37891" name="Notes Placeholder 2">
            <a:extLst>
              <a:ext uri="{FF2B5EF4-FFF2-40B4-BE49-F238E27FC236}">
                <a16:creationId xmlns:a16="http://schemas.microsoft.com/office/drawing/2014/main" id="{F8D7FFAF-A372-A14A-AE6B-074EBC66DB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UDP Scan</a:t>
            </a:r>
            <a:r>
              <a:rPr lang="en-US" altLang="en-US">
                <a:latin typeface="Arial" panose="020B0604020202020204" pitchFamily="34" charset="0"/>
                <a:cs typeface="Arial" panose="020B0604020202020204" pitchFamily="34" charset="0"/>
              </a:rPr>
              <a:t> : This type of Scanning is used to determine which UDP ports are open on the target host. In this type of scanning 0 byte udp packet it send to all the specified ports on the taget machine and if we get ICMP unreacheable then the port is assumed to be closed or else it is considered as open. But to its demerit is that sometimes ISP’s often block these ports and so it sometimes throws incorrect results that the ports are open but infact it is not, so you need to be a bit more fortunate about these results.</a:t>
            </a:r>
          </a:p>
        </p:txBody>
      </p:sp>
      <p:sp>
        <p:nvSpPr>
          <p:cNvPr id="37892" name="Slide Number Placeholder 3">
            <a:extLst>
              <a:ext uri="{FF2B5EF4-FFF2-40B4-BE49-F238E27FC236}">
                <a16:creationId xmlns:a16="http://schemas.microsoft.com/office/drawing/2014/main" id="{25DC1734-8408-6F47-922E-5DA2DA02D9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A4ED9FA9-5F43-2440-9330-B63C4D3E0A89}" type="slidenum">
              <a:rPr lang="en-US" altLang="en-US">
                <a:latin typeface="Arial" panose="020B0604020202020204" pitchFamily="34" charset="0"/>
              </a:rPr>
              <a:pPr eaLnBrk="1" hangingPunct="1"/>
              <a:t>35</a:t>
            </a:fld>
            <a:endParaRPr lang="en-US" altLang="en-US">
              <a:latin typeface="Arial" panose="020B0604020202020204" pitchFamily="34" charset="0"/>
            </a:endParaRPr>
          </a:p>
        </p:txBody>
      </p:sp>
    </p:spTree>
    <p:extLst>
      <p:ext uri="{BB962C8B-B14F-4D97-AF65-F5344CB8AC3E}">
        <p14:creationId xmlns:p14="http://schemas.microsoft.com/office/powerpoint/2010/main" val="2789719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FA83B2D-86F4-5149-90C7-0626907DE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559076E0-3C50-274E-A05C-6CF0691219F2}" type="slidenum">
              <a:rPr lang="en-US" altLang="zh-TW" sz="1200">
                <a:latin typeface="Arial" panose="020B0604020202020204" pitchFamily="34" charset="0"/>
                <a:ea typeface="新細明體" panose="02020500000000000000" pitchFamily="18" charset="-120"/>
              </a:rPr>
              <a:pPr eaLnBrk="1" hangingPunct="1"/>
              <a:t>36</a:t>
            </a:fld>
            <a:endParaRPr lang="en-US" altLang="zh-TW" sz="1200">
              <a:latin typeface="Arial" panose="020B0604020202020204" pitchFamily="34" charset="0"/>
              <a:ea typeface="新細明體" panose="02020500000000000000" pitchFamily="18" charset="-120"/>
            </a:endParaRPr>
          </a:p>
        </p:txBody>
      </p:sp>
      <p:sp>
        <p:nvSpPr>
          <p:cNvPr id="38915" name="Rectangle 2">
            <a:extLst>
              <a:ext uri="{FF2B5EF4-FFF2-40B4-BE49-F238E27FC236}">
                <a16:creationId xmlns:a16="http://schemas.microsoft.com/office/drawing/2014/main" id="{5FD1DFEF-1A71-1746-BA9B-F2D9EA26AFB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7921BB77-F8BA-9E4C-BD64-D054BBB3E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289707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FA83B2D-86F4-5149-90C7-0626907DE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559076E0-3C50-274E-A05C-6CF0691219F2}" type="slidenum">
              <a:rPr lang="en-US" altLang="zh-TW" sz="1200">
                <a:latin typeface="Arial" panose="020B0604020202020204" pitchFamily="34" charset="0"/>
                <a:ea typeface="新細明體" panose="02020500000000000000" pitchFamily="18" charset="-120"/>
              </a:rPr>
              <a:pPr eaLnBrk="1" hangingPunct="1"/>
              <a:t>37</a:t>
            </a:fld>
            <a:endParaRPr lang="en-US" altLang="zh-TW" sz="1200">
              <a:latin typeface="Arial" panose="020B0604020202020204" pitchFamily="34" charset="0"/>
              <a:ea typeface="新細明體" panose="02020500000000000000" pitchFamily="18" charset="-120"/>
            </a:endParaRPr>
          </a:p>
        </p:txBody>
      </p:sp>
      <p:sp>
        <p:nvSpPr>
          <p:cNvPr id="38915" name="Rectangle 2">
            <a:extLst>
              <a:ext uri="{FF2B5EF4-FFF2-40B4-BE49-F238E27FC236}">
                <a16:creationId xmlns:a16="http://schemas.microsoft.com/office/drawing/2014/main" id="{5FD1DFEF-1A71-1746-BA9B-F2D9EA26AFB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7921BB77-F8BA-9E4C-BD64-D054BBB3E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96832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421C4E5-F002-D84F-97F8-39B815B40BD5}"/>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88EEDEE7-7B1F-B74E-BEC1-25DA1C77B3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Text on the right is an example of a ‘whois’ query.  It is not a good idea to name the administrative contact.</a:t>
            </a:r>
          </a:p>
          <a:p>
            <a:endParaRPr lang="en-US" altLang="en-US"/>
          </a:p>
          <a:p>
            <a:r>
              <a:rPr lang="en-US" altLang="en-US"/>
              <a:t>News/web sites are useful for learning about different subsidiaries, staff names or positions, new merges (potentially with less security).  Dumpster diving can sometimes produce internal documentation – use a shredder.</a:t>
            </a:r>
          </a:p>
        </p:txBody>
      </p:sp>
      <p:sp>
        <p:nvSpPr>
          <p:cNvPr id="65540" name="Slide Number Placeholder 3">
            <a:extLst>
              <a:ext uri="{FF2B5EF4-FFF2-40B4-BE49-F238E27FC236}">
                <a16:creationId xmlns:a16="http://schemas.microsoft.com/office/drawing/2014/main" id="{66636164-671F-6647-AA79-26FC096D94C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B8BA2C5-4239-AD4C-AB99-AEDF21288C1A}" type="slidenum">
              <a:rPr lang="en-US" altLang="en-US"/>
              <a:pPr eaLnBrk="1" hangingPunct="1">
                <a:spcBef>
                  <a:spcPct val="0"/>
                </a:spcBef>
              </a:pPr>
              <a:t>3</a:t>
            </a:fld>
            <a:endParaRPr lang="en-US" altLang="en-US"/>
          </a:p>
        </p:txBody>
      </p:sp>
    </p:spTree>
    <p:extLst>
      <p:ext uri="{BB962C8B-B14F-4D97-AF65-F5344CB8AC3E}">
        <p14:creationId xmlns:p14="http://schemas.microsoft.com/office/powerpoint/2010/main" val="3121091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5902CF8F-16D0-884C-97E8-EDFA39439F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91123684-A9D0-9D4B-B559-4957F676AD53}" type="slidenum">
              <a:rPr lang="en-US" altLang="zh-TW" sz="1200">
                <a:latin typeface="Arial" panose="020B0604020202020204" pitchFamily="34" charset="0"/>
                <a:ea typeface="新細明體" panose="02020500000000000000" pitchFamily="18" charset="-120"/>
              </a:rPr>
              <a:pPr eaLnBrk="1" hangingPunct="1"/>
              <a:t>39</a:t>
            </a:fld>
            <a:endParaRPr lang="en-US" altLang="zh-TW" sz="1200">
              <a:latin typeface="Arial" panose="020B0604020202020204" pitchFamily="34" charset="0"/>
              <a:ea typeface="新細明體" panose="02020500000000000000" pitchFamily="18" charset="-120"/>
            </a:endParaRPr>
          </a:p>
        </p:txBody>
      </p:sp>
      <p:sp>
        <p:nvSpPr>
          <p:cNvPr id="39939" name="Rectangle 2">
            <a:extLst>
              <a:ext uri="{FF2B5EF4-FFF2-40B4-BE49-F238E27FC236}">
                <a16:creationId xmlns:a16="http://schemas.microsoft.com/office/drawing/2014/main" id="{68BFE066-8A01-FF43-AB0B-B5F6EE6EF52C}"/>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34CCA30-AC8D-D74C-B3FC-F8EEE6D5D4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45013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40</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353592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0C579B11-6E0C-2B4C-9756-54294DE8FA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0D62B2CA-D74E-F74D-8A8D-A213E871B64B}" type="slidenum">
              <a:rPr lang="en-US" altLang="zh-TW" sz="1200">
                <a:latin typeface="Arial" panose="020B0604020202020204" pitchFamily="34" charset="0"/>
                <a:ea typeface="新細明體" panose="02020500000000000000" pitchFamily="18" charset="-120"/>
              </a:rPr>
              <a:pPr eaLnBrk="1" hangingPunct="1"/>
              <a:t>41</a:t>
            </a:fld>
            <a:endParaRPr lang="en-US" altLang="zh-TW" sz="1200">
              <a:latin typeface="Arial" panose="020B0604020202020204" pitchFamily="34" charset="0"/>
              <a:ea typeface="新細明體" panose="02020500000000000000" pitchFamily="18" charset="-120"/>
            </a:endParaRPr>
          </a:p>
        </p:txBody>
      </p:sp>
      <p:sp>
        <p:nvSpPr>
          <p:cNvPr id="41987" name="Rectangle 2">
            <a:extLst>
              <a:ext uri="{FF2B5EF4-FFF2-40B4-BE49-F238E27FC236}">
                <a16:creationId xmlns:a16="http://schemas.microsoft.com/office/drawing/2014/main" id="{476EDCED-D394-DB42-8875-2929CFC104E5}"/>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7DBA7C7A-8A68-2F42-A575-59B6FCF984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565435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195332-626D-0C47-B850-251F8F52FDA7}"/>
              </a:ext>
            </a:extLst>
          </p:cNvPr>
          <p:cNvSpPr>
            <a:spLocks noGrp="1" noChangeArrowheads="1"/>
          </p:cNvSpPr>
          <p:nvPr>
            <p:ph type="sldNum" sz="quarter" idx="5"/>
          </p:nvPr>
        </p:nvSpPr>
        <p:spPr>
          <a:ln/>
        </p:spPr>
        <p:txBody>
          <a:bodyPr/>
          <a:lstStyle/>
          <a:p>
            <a:fld id="{79F70199-0DC7-5640-8EE5-4370E93CB000}" type="slidenum">
              <a:rPr lang="en-US" altLang="en-US"/>
              <a:pPr/>
              <a:t>42</a:t>
            </a:fld>
            <a:endParaRPr lang="en-US" altLang="en-US"/>
          </a:p>
        </p:txBody>
      </p:sp>
      <p:sp>
        <p:nvSpPr>
          <p:cNvPr id="72706" name="Rectangle 2">
            <a:extLst>
              <a:ext uri="{FF2B5EF4-FFF2-40B4-BE49-F238E27FC236}">
                <a16:creationId xmlns:a16="http://schemas.microsoft.com/office/drawing/2014/main" id="{624B7667-3018-C24F-B39C-23D8F03E407D}"/>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EF84003A-022E-3949-B6DB-6036C0083D6B}"/>
              </a:ext>
            </a:extLst>
          </p:cNvPr>
          <p:cNvSpPr>
            <a:spLocks noGrp="1" noChangeArrowheads="1"/>
          </p:cNvSpPr>
          <p:nvPr>
            <p:ph type="body" idx="1"/>
          </p:nvPr>
        </p:nvSpPr>
        <p:spPr/>
        <p:txBody>
          <a:bodyPr/>
          <a:lstStyle/>
          <a:p>
            <a:pPr>
              <a:buFontTx/>
              <a:buChar char="•"/>
            </a:pPr>
            <a:r>
              <a:rPr lang="en-US" altLang="en-US" dirty="0"/>
              <a:t>requires open port on machine</a:t>
            </a:r>
          </a:p>
          <a:p>
            <a:pPr>
              <a:buFontTx/>
              <a:buChar char="•"/>
            </a:pPr>
            <a:r>
              <a:rPr lang="en-US" altLang="en-US" dirty="0"/>
              <a:t>protocol stacks implemented differently</a:t>
            </a:r>
          </a:p>
          <a:p>
            <a:pPr>
              <a:buFontTx/>
              <a:buChar char="•"/>
            </a:pPr>
            <a:r>
              <a:rPr lang="en-US" altLang="en-US" dirty="0"/>
              <a:t>stacks change over time in one vendor</a:t>
            </a:r>
          </a:p>
          <a:p>
            <a:pPr>
              <a:buFontTx/>
              <a:buChar char="•"/>
            </a:pPr>
            <a:r>
              <a:rPr lang="en-US" altLang="en-US" dirty="0" err="1"/>
              <a:t>nmap</a:t>
            </a:r>
            <a:r>
              <a:rPr lang="en-US" altLang="en-US" dirty="0"/>
              <a:t> sequence of 7 TCP &amp; 1 UDP packet sent to open port</a:t>
            </a:r>
          </a:p>
          <a:p>
            <a:pPr lvl="1">
              <a:buFontTx/>
              <a:buChar char="•"/>
            </a:pPr>
            <a:r>
              <a:rPr lang="en-US" altLang="en-US" dirty="0"/>
              <a:t>test </a:t>
            </a:r>
            <a:r>
              <a:rPr lang="en-US" altLang="en-US" dirty="0" err="1"/>
              <a:t>idiosyncracies</a:t>
            </a:r>
            <a:r>
              <a:rPr lang="en-US" altLang="en-US" dirty="0"/>
              <a:t> of the protocol stack</a:t>
            </a:r>
          </a:p>
          <a:p>
            <a:pPr lvl="1">
              <a:buFontTx/>
              <a:buChar char="•"/>
            </a:pPr>
            <a:r>
              <a:rPr lang="en-US" altLang="en-US" dirty="0"/>
              <a:t>earlier example of windows RST to bare FINs is an example</a:t>
            </a:r>
          </a:p>
          <a:p>
            <a:pPr>
              <a:buFontTx/>
              <a:buChar char="•"/>
            </a:pPr>
            <a:r>
              <a:rPr lang="en-US" altLang="en-US" dirty="0"/>
              <a:t>when a protocol stack is updated/repaired, helps differentiate between versions of that OS</a:t>
            </a:r>
          </a:p>
          <a:p>
            <a:pPr>
              <a:buFontTx/>
              <a:buChar char="•"/>
            </a:pPr>
            <a:r>
              <a:rPr lang="en-US" altLang="en-US" dirty="0"/>
              <a:t>types of sensors</a:t>
            </a:r>
          </a:p>
          <a:p>
            <a:pPr lvl="1">
              <a:buFontTx/>
              <a:buChar char="•"/>
            </a:pPr>
            <a:r>
              <a:rPr lang="en-US" altLang="en-US" dirty="0"/>
              <a:t>response to fin</a:t>
            </a:r>
          </a:p>
          <a:p>
            <a:pPr lvl="1">
              <a:buFontTx/>
              <a:buChar char="•"/>
            </a:pPr>
            <a:r>
              <a:rPr lang="en-US" altLang="en-US" dirty="0"/>
              <a:t>response to </a:t>
            </a:r>
            <a:r>
              <a:rPr lang="en-US" altLang="en-US" dirty="0" err="1"/>
              <a:t>tcp</a:t>
            </a:r>
            <a:r>
              <a:rPr lang="en-US" altLang="en-US" dirty="0"/>
              <a:t> reserved flags</a:t>
            </a:r>
          </a:p>
          <a:p>
            <a:pPr lvl="1">
              <a:buFontTx/>
              <a:buChar char="•"/>
            </a:pPr>
            <a:r>
              <a:rPr lang="en-US" altLang="en-US" dirty="0"/>
              <a:t>initial sequence number</a:t>
            </a:r>
          </a:p>
          <a:p>
            <a:pPr lvl="1">
              <a:buFontTx/>
              <a:buChar char="•"/>
            </a:pPr>
            <a:r>
              <a:rPr lang="en-US" altLang="en-US" dirty="0"/>
              <a:t>don’t fragment bit</a:t>
            </a:r>
          </a:p>
          <a:p>
            <a:pPr lvl="1">
              <a:buFontTx/>
              <a:buChar char="•"/>
            </a:pPr>
            <a:r>
              <a:rPr lang="en-US" altLang="en-US" dirty="0"/>
              <a:t>initial window size</a:t>
            </a:r>
          </a:p>
          <a:p>
            <a:pPr lvl="1">
              <a:buFontTx/>
              <a:buChar char="•"/>
            </a:pPr>
            <a:r>
              <a:rPr lang="en-US" altLang="en-US" dirty="0"/>
              <a:t>ack value in response to </a:t>
            </a:r>
            <a:r>
              <a:rPr lang="en-US" altLang="en-US" dirty="0" err="1"/>
              <a:t>xmas</a:t>
            </a:r>
            <a:r>
              <a:rPr lang="en-US" altLang="en-US" dirty="0"/>
              <a:t> packets</a:t>
            </a:r>
          </a:p>
          <a:p>
            <a:pPr lvl="1">
              <a:buFontTx/>
              <a:buChar char="•"/>
            </a:pPr>
            <a:r>
              <a:rPr lang="en-US" altLang="en-US" dirty="0" err="1"/>
              <a:t>icmp</a:t>
            </a:r>
            <a:r>
              <a:rPr lang="en-US" altLang="en-US" dirty="0"/>
              <a:t> error message quenching RFC 1812</a:t>
            </a:r>
          </a:p>
          <a:p>
            <a:pPr lvl="1">
              <a:buFontTx/>
              <a:buChar char="•"/>
            </a:pPr>
            <a:r>
              <a:rPr lang="en-US" altLang="en-US" dirty="0" err="1"/>
              <a:t>icmp</a:t>
            </a:r>
            <a:r>
              <a:rPr lang="en-US" altLang="en-US" dirty="0"/>
              <a:t> error message </a:t>
            </a:r>
            <a:r>
              <a:rPr lang="en-US" altLang="en-US" dirty="0" err="1"/>
              <a:t>quotiong</a:t>
            </a:r>
            <a:endParaRPr lang="en-US" altLang="en-US" dirty="0"/>
          </a:p>
          <a:p>
            <a:pPr lvl="2">
              <a:buFontTx/>
              <a:buChar char="•"/>
            </a:pPr>
            <a:r>
              <a:rPr lang="en-US" altLang="en-US" dirty="0"/>
              <a:t>size</a:t>
            </a:r>
          </a:p>
          <a:p>
            <a:pPr lvl="2">
              <a:buFontTx/>
              <a:buChar char="•"/>
            </a:pPr>
            <a:r>
              <a:rPr lang="en-US" altLang="en-US" dirty="0"/>
              <a:t>data scratch area</a:t>
            </a:r>
          </a:p>
          <a:p>
            <a:pPr lvl="1">
              <a:buFontTx/>
              <a:buChar char="•"/>
            </a:pPr>
            <a:r>
              <a:rPr lang="en-US" altLang="en-US" dirty="0"/>
              <a:t>handling of </a:t>
            </a:r>
            <a:r>
              <a:rPr lang="en-US" altLang="en-US" dirty="0" err="1"/>
              <a:t>ip</a:t>
            </a:r>
            <a:r>
              <a:rPr lang="en-US" altLang="en-US" dirty="0"/>
              <a:t> fragment overlap</a:t>
            </a:r>
          </a:p>
          <a:p>
            <a:pPr lvl="1">
              <a:buFontTx/>
              <a:buChar char="•"/>
            </a:pPr>
            <a:r>
              <a:rPr lang="en-US" altLang="en-US" dirty="0" err="1"/>
              <a:t>tcp</a:t>
            </a:r>
            <a:r>
              <a:rPr lang="en-US" altLang="en-US" dirty="0"/>
              <a:t> options</a:t>
            </a:r>
          </a:p>
          <a:p>
            <a:pPr lvl="2">
              <a:buFontTx/>
              <a:buChar char="•"/>
            </a:pPr>
            <a:r>
              <a:rPr lang="en-US" altLang="en-US" dirty="0"/>
              <a:t>not implemented by all systems</a:t>
            </a:r>
          </a:p>
          <a:p>
            <a:pPr lvl="2">
              <a:buFontTx/>
              <a:buChar char="•"/>
            </a:pPr>
            <a:r>
              <a:rPr lang="en-US" altLang="en-US" dirty="0"/>
              <a:t>test supported set of options</a:t>
            </a:r>
          </a:p>
          <a:p>
            <a:pPr lvl="2">
              <a:buFontTx/>
              <a:buChar char="•"/>
            </a:pPr>
            <a:r>
              <a:rPr lang="en-US" altLang="en-US" dirty="0"/>
              <a:t>test ordering of options in header</a:t>
            </a:r>
          </a:p>
          <a:p>
            <a:pPr lvl="1">
              <a:buFontTx/>
              <a:buChar char="•"/>
            </a:pPr>
            <a:r>
              <a:rPr lang="en-US" altLang="en-US" dirty="0"/>
              <a:t>syn flood resistance</a:t>
            </a:r>
          </a:p>
          <a:p>
            <a:pPr>
              <a:buFontTx/>
              <a:buChar char="•"/>
            </a:pPr>
            <a:r>
              <a:rPr lang="en-US" altLang="en-US" dirty="0"/>
              <a:t>next: examples</a:t>
            </a:r>
          </a:p>
        </p:txBody>
      </p:sp>
    </p:spTree>
    <p:extLst>
      <p:ext uri="{BB962C8B-B14F-4D97-AF65-F5344CB8AC3E}">
        <p14:creationId xmlns:p14="http://schemas.microsoft.com/office/powerpoint/2010/main" val="1776513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E42A648-27A0-6244-AF3D-2276B5D1D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834D25BA-4C17-114F-A32E-BC6E373CEF8A}" type="slidenum">
              <a:rPr lang="en-US" altLang="zh-TW" sz="1200">
                <a:latin typeface="Arial" panose="020B0604020202020204" pitchFamily="34" charset="0"/>
                <a:ea typeface="新細明體" panose="02020500000000000000" pitchFamily="18" charset="-120"/>
              </a:rPr>
              <a:pPr eaLnBrk="1" hangingPunct="1"/>
              <a:t>43</a:t>
            </a:fld>
            <a:endParaRPr lang="en-US" altLang="zh-TW" sz="1200">
              <a:latin typeface="Arial" panose="020B0604020202020204" pitchFamily="34" charset="0"/>
              <a:ea typeface="新細明體" panose="02020500000000000000" pitchFamily="18" charset="-120"/>
            </a:endParaRPr>
          </a:p>
        </p:txBody>
      </p:sp>
      <p:sp>
        <p:nvSpPr>
          <p:cNvPr id="44035" name="Rectangle 2">
            <a:extLst>
              <a:ext uri="{FF2B5EF4-FFF2-40B4-BE49-F238E27FC236}">
                <a16:creationId xmlns:a16="http://schemas.microsoft.com/office/drawing/2014/main" id="{39802823-223D-8F46-B440-276A4B12F569}"/>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C518200F-90ED-4546-A7CB-E12E63A4C7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81197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3B7B3A1-C84D-7B41-B256-89AF32CAFE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441F09FA-C7C4-6940-98B5-1ACF9A6B1C8A}" type="slidenum">
              <a:rPr lang="en-US" altLang="zh-TW" sz="1200">
                <a:latin typeface="Arial" panose="020B0604020202020204" pitchFamily="34" charset="0"/>
                <a:ea typeface="新細明體" panose="02020500000000000000" pitchFamily="18" charset="-120"/>
              </a:rPr>
              <a:pPr eaLnBrk="1" hangingPunct="1"/>
              <a:t>44</a:t>
            </a:fld>
            <a:endParaRPr lang="en-US" altLang="zh-TW" sz="1200">
              <a:latin typeface="Arial" panose="020B0604020202020204" pitchFamily="34" charset="0"/>
              <a:ea typeface="新細明體" panose="02020500000000000000" pitchFamily="18" charset="-120"/>
            </a:endParaRPr>
          </a:p>
        </p:txBody>
      </p:sp>
      <p:sp>
        <p:nvSpPr>
          <p:cNvPr id="45059" name="Rectangle 2">
            <a:extLst>
              <a:ext uri="{FF2B5EF4-FFF2-40B4-BE49-F238E27FC236}">
                <a16:creationId xmlns:a16="http://schemas.microsoft.com/office/drawing/2014/main" id="{164E603F-CB0A-C741-99C7-E51754074EAF}"/>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2A1A565D-50D5-5046-BE71-224649A07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4124508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45</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06369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46</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2588976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1C31C199-9839-2446-B9B7-CBD4BD6DC2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00B9CC90-E7A2-6E45-98CF-1DA279338DF0}" type="slidenum">
              <a:rPr lang="en-US" altLang="zh-TW" sz="1200">
                <a:latin typeface="Arial" panose="020B0604020202020204" pitchFamily="34" charset="0"/>
                <a:ea typeface="新細明體" panose="02020500000000000000" pitchFamily="18" charset="-120"/>
              </a:rPr>
              <a:pPr eaLnBrk="1" hangingPunct="1"/>
              <a:t>47</a:t>
            </a:fld>
            <a:endParaRPr lang="en-US" altLang="zh-TW" sz="1200">
              <a:latin typeface="Arial" panose="020B0604020202020204" pitchFamily="34" charset="0"/>
              <a:ea typeface="新細明體" panose="02020500000000000000" pitchFamily="18" charset="-120"/>
            </a:endParaRPr>
          </a:p>
        </p:txBody>
      </p:sp>
      <p:sp>
        <p:nvSpPr>
          <p:cNvPr id="46083" name="Rectangle 2">
            <a:extLst>
              <a:ext uri="{FF2B5EF4-FFF2-40B4-BE49-F238E27FC236}">
                <a16:creationId xmlns:a16="http://schemas.microsoft.com/office/drawing/2014/main" id="{802B2E7F-AC76-FF48-8B42-CB47DC8CF3ED}"/>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8FAB17ED-DDE3-5747-B214-D56DA072CA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2196085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48</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27407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D2B9B9D-4E2C-0245-A7C2-6CFD9E7921E8}"/>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1D999577-E415-9642-B633-8488997E4C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After the cracker knows something about the company, often the second stage would be to learn the network and computer configurations.</a:t>
            </a:r>
          </a:p>
          <a:p>
            <a:r>
              <a:rPr lang="en-US" altLang="en-US" dirty="0"/>
              <a:t>War Driving:  Listening with a high-powered receiver for wireless LAN signals.  Tools indicate the power level, encryption type, and protocol details.</a:t>
            </a:r>
          </a:p>
          <a:p>
            <a:r>
              <a:rPr lang="en-US" altLang="en-US" dirty="0"/>
              <a:t>War Dialing:  Dials numbers within a range looking for a modem to answer.</a:t>
            </a:r>
          </a:p>
          <a:p>
            <a:r>
              <a:rPr lang="en-US" altLang="en-US" dirty="0"/>
              <a:t>Network Mapping:  Polls computers for which services they support</a:t>
            </a:r>
          </a:p>
          <a:p>
            <a:r>
              <a:rPr lang="en-US" altLang="en-US" dirty="0"/>
              <a:t>Vulnerability Scanning Tools:  Polls computers to learn services, service versions, configurations</a:t>
            </a:r>
          </a:p>
        </p:txBody>
      </p:sp>
      <p:sp>
        <p:nvSpPr>
          <p:cNvPr id="66564" name="Slide Number Placeholder 3">
            <a:extLst>
              <a:ext uri="{FF2B5EF4-FFF2-40B4-BE49-F238E27FC236}">
                <a16:creationId xmlns:a16="http://schemas.microsoft.com/office/drawing/2014/main" id="{23469510-4DAA-214F-8C18-AAD80EA3F44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29E8B5D-92CA-5846-91DC-61BEF7FEEFF0}" type="slidenum">
              <a:rPr lang="en-US" altLang="en-US"/>
              <a:pPr eaLnBrk="1" hangingPunct="1">
                <a:spcBef>
                  <a:spcPct val="0"/>
                </a:spcBef>
              </a:pPr>
              <a:t>4</a:t>
            </a:fld>
            <a:endParaRPr lang="en-US" altLang="en-US"/>
          </a:p>
        </p:txBody>
      </p:sp>
    </p:spTree>
    <p:extLst>
      <p:ext uri="{BB962C8B-B14F-4D97-AF65-F5344CB8AC3E}">
        <p14:creationId xmlns:p14="http://schemas.microsoft.com/office/powerpoint/2010/main" val="3063655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49</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402010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0D2EC4-8A0C-5240-90A4-C8EFF828A21C}"/>
              </a:ext>
            </a:extLst>
          </p:cNvPr>
          <p:cNvSpPr>
            <a:spLocks noGrp="1" noChangeArrowheads="1"/>
          </p:cNvSpPr>
          <p:nvPr>
            <p:ph type="sldNum" sz="quarter" idx="5"/>
          </p:nvPr>
        </p:nvSpPr>
        <p:spPr>
          <a:ln/>
        </p:spPr>
        <p:txBody>
          <a:bodyPr/>
          <a:lstStyle/>
          <a:p>
            <a:fld id="{201EB741-DA07-014D-B907-6E5EE60177ED}" type="slidenum">
              <a:rPr lang="en-US" altLang="en-US"/>
              <a:pPr/>
              <a:t>50</a:t>
            </a:fld>
            <a:endParaRPr lang="en-US" altLang="en-US"/>
          </a:p>
        </p:txBody>
      </p:sp>
      <p:sp>
        <p:nvSpPr>
          <p:cNvPr id="58370" name="Rectangle 2">
            <a:extLst>
              <a:ext uri="{FF2B5EF4-FFF2-40B4-BE49-F238E27FC236}">
                <a16:creationId xmlns:a16="http://schemas.microsoft.com/office/drawing/2014/main" id="{0C266D8C-854F-B246-A4AE-10A483307A20}"/>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09ADF023-8E92-3842-8F31-CEDA9E652C0E}"/>
              </a:ext>
            </a:extLst>
          </p:cNvPr>
          <p:cNvSpPr>
            <a:spLocks noGrp="1" noChangeArrowheads="1"/>
          </p:cNvSpPr>
          <p:nvPr>
            <p:ph type="body" idx="1"/>
          </p:nvPr>
        </p:nvSpPr>
        <p:spPr/>
        <p:txBody>
          <a:bodyPr/>
          <a:lstStyle/>
          <a:p>
            <a:pPr>
              <a:buFontTx/>
              <a:buChar char="•"/>
            </a:pPr>
            <a:r>
              <a:rPr lang="en-US" altLang="en-US"/>
              <a:t>horizontal scan example: the ftp portscan a few slides back</a:t>
            </a:r>
          </a:p>
        </p:txBody>
      </p:sp>
    </p:spTree>
    <p:extLst>
      <p:ext uri="{BB962C8B-B14F-4D97-AF65-F5344CB8AC3E}">
        <p14:creationId xmlns:p14="http://schemas.microsoft.com/office/powerpoint/2010/main" val="1183068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76309C-3C34-5B43-B036-6C5B7661CF7D}"/>
              </a:ext>
            </a:extLst>
          </p:cNvPr>
          <p:cNvSpPr>
            <a:spLocks noGrp="1" noChangeArrowheads="1"/>
          </p:cNvSpPr>
          <p:nvPr>
            <p:ph type="sldNum" sz="quarter" idx="5"/>
          </p:nvPr>
        </p:nvSpPr>
        <p:spPr>
          <a:ln/>
        </p:spPr>
        <p:txBody>
          <a:bodyPr/>
          <a:lstStyle/>
          <a:p>
            <a:fld id="{7623A284-6940-1143-8733-0EB0092D2425}" type="slidenum">
              <a:rPr lang="en-US" altLang="en-US"/>
              <a:pPr/>
              <a:t>51</a:t>
            </a:fld>
            <a:endParaRPr lang="en-US" altLang="en-US"/>
          </a:p>
        </p:txBody>
      </p:sp>
      <p:sp>
        <p:nvSpPr>
          <p:cNvPr id="39938" name="Rectangle 2">
            <a:extLst>
              <a:ext uri="{FF2B5EF4-FFF2-40B4-BE49-F238E27FC236}">
                <a16:creationId xmlns:a16="http://schemas.microsoft.com/office/drawing/2014/main" id="{78578864-F232-C945-B5BD-2119CD2CC307}"/>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8BB9278-34D9-C248-B7FE-9AB8D68A3FE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6270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DC8C21-592F-0142-8DE0-C5968699EB41}"/>
              </a:ext>
            </a:extLst>
          </p:cNvPr>
          <p:cNvSpPr>
            <a:spLocks noGrp="1" noChangeArrowheads="1"/>
          </p:cNvSpPr>
          <p:nvPr>
            <p:ph type="sldNum" sz="quarter" idx="5"/>
          </p:nvPr>
        </p:nvSpPr>
        <p:spPr>
          <a:ln/>
        </p:spPr>
        <p:txBody>
          <a:bodyPr/>
          <a:lstStyle/>
          <a:p>
            <a:fld id="{BD9BA33A-83EA-9448-AB50-F66A793A83DE}" type="slidenum">
              <a:rPr lang="en-US" altLang="en-US"/>
              <a:pPr/>
              <a:t>52</a:t>
            </a:fld>
            <a:endParaRPr lang="en-US" altLang="en-US"/>
          </a:p>
        </p:txBody>
      </p:sp>
      <p:sp>
        <p:nvSpPr>
          <p:cNvPr id="40962" name="Rectangle 2">
            <a:extLst>
              <a:ext uri="{FF2B5EF4-FFF2-40B4-BE49-F238E27FC236}">
                <a16:creationId xmlns:a16="http://schemas.microsoft.com/office/drawing/2014/main" id="{B5ACC090-4F78-B144-9A6C-A64CF6547943}"/>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82ACE5F5-8D84-AA44-93E6-DD54A7A732D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27355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08A3F3B-F074-1A47-98E3-D2644B33DEA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B2AE19FE-6F25-4D40-9290-280DD4BFC5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Network Mapping = Footprinting, same as on previous page.</a:t>
            </a:r>
          </a:p>
          <a:p>
            <a:r>
              <a:rPr lang="en-US" altLang="en-US"/>
              <a:t>Traffic Analysis:  Does a lot of traffic go between Point A and Point B, or Point C?  Is it encrypted?  This might be a concern if you are the military.</a:t>
            </a:r>
          </a:p>
          <a:p>
            <a:endParaRPr lang="en-US" altLang="en-US"/>
          </a:p>
        </p:txBody>
      </p:sp>
    </p:spTree>
    <p:extLst>
      <p:ext uri="{BB962C8B-B14F-4D97-AF65-F5344CB8AC3E}">
        <p14:creationId xmlns:p14="http://schemas.microsoft.com/office/powerpoint/2010/main" val="2351625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119280-4AC1-014A-AC23-37C70E6EB5A7}"/>
              </a:ext>
            </a:extLst>
          </p:cNvPr>
          <p:cNvSpPr>
            <a:spLocks noGrp="1" noChangeArrowheads="1"/>
          </p:cNvSpPr>
          <p:nvPr>
            <p:ph type="sldNum" sz="quarter" idx="5"/>
          </p:nvPr>
        </p:nvSpPr>
        <p:spPr>
          <a:ln/>
        </p:spPr>
        <p:txBody>
          <a:bodyPr/>
          <a:lstStyle/>
          <a:p>
            <a:fld id="{26EC3B53-BFD6-5648-90A1-3FEEA856300D}" type="slidenum">
              <a:rPr lang="en-US" altLang="en-US"/>
              <a:pPr/>
              <a:t>54</a:t>
            </a:fld>
            <a:endParaRPr lang="en-US" altLang="en-US"/>
          </a:p>
        </p:txBody>
      </p:sp>
      <p:sp>
        <p:nvSpPr>
          <p:cNvPr id="10242" name="Rectangle 2">
            <a:extLst>
              <a:ext uri="{FF2B5EF4-FFF2-40B4-BE49-F238E27FC236}">
                <a16:creationId xmlns:a16="http://schemas.microsoft.com/office/drawing/2014/main" id="{9C61B770-0090-1A4D-B1AC-32CF35693113}"/>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3A96D092-BFB6-DC48-AB92-AA75F17E368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51475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3B7EFE-D43C-ED41-8F75-C6C973151E05}"/>
              </a:ext>
            </a:extLst>
          </p:cNvPr>
          <p:cNvSpPr>
            <a:spLocks noGrp="1" noChangeArrowheads="1"/>
          </p:cNvSpPr>
          <p:nvPr>
            <p:ph type="sldNum" sz="quarter" idx="5"/>
          </p:nvPr>
        </p:nvSpPr>
        <p:spPr>
          <a:ln/>
        </p:spPr>
        <p:txBody>
          <a:bodyPr/>
          <a:lstStyle/>
          <a:p>
            <a:fld id="{EAD0ED59-D640-114D-8A95-E165AB134052}" type="slidenum">
              <a:rPr lang="en-US" altLang="en-US"/>
              <a:pPr/>
              <a:t>55</a:t>
            </a:fld>
            <a:endParaRPr lang="en-US" altLang="en-US"/>
          </a:p>
        </p:txBody>
      </p:sp>
      <p:sp>
        <p:nvSpPr>
          <p:cNvPr id="18434" name="Rectangle 2">
            <a:extLst>
              <a:ext uri="{FF2B5EF4-FFF2-40B4-BE49-F238E27FC236}">
                <a16:creationId xmlns:a16="http://schemas.microsoft.com/office/drawing/2014/main" id="{008533A8-4CED-094B-9035-4AA0AEF9CBA8}"/>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4BC13BCE-C694-4342-8B75-7F219D9EC1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5086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07397E-7346-5C4E-B58F-7C87F5986674}"/>
              </a:ext>
            </a:extLst>
          </p:cNvPr>
          <p:cNvSpPr>
            <a:spLocks noGrp="1" noChangeArrowheads="1"/>
          </p:cNvSpPr>
          <p:nvPr>
            <p:ph type="sldNum" sz="quarter" idx="5"/>
          </p:nvPr>
        </p:nvSpPr>
        <p:spPr>
          <a:ln/>
        </p:spPr>
        <p:txBody>
          <a:bodyPr/>
          <a:lstStyle/>
          <a:p>
            <a:fld id="{AE5C8DAE-2D83-3449-84BA-BE3663AD7EE7}" type="slidenum">
              <a:rPr lang="en-US" altLang="en-US"/>
              <a:pPr/>
              <a:t>56</a:t>
            </a:fld>
            <a:endParaRPr lang="en-US" altLang="en-US"/>
          </a:p>
        </p:txBody>
      </p:sp>
      <p:sp>
        <p:nvSpPr>
          <p:cNvPr id="19458" name="Rectangle 2">
            <a:extLst>
              <a:ext uri="{FF2B5EF4-FFF2-40B4-BE49-F238E27FC236}">
                <a16:creationId xmlns:a16="http://schemas.microsoft.com/office/drawing/2014/main" id="{6C432397-6AB4-E741-B541-DE78D8F72A4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0443F9E5-B3BD-5342-B892-0E53F415038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4042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82ADB3B-A8BF-AF44-BCCF-8ADB3DA9D1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9AFBD4F0-963D-B648-9CBD-07E05904BC78}" type="slidenum">
              <a:rPr lang="en-US" altLang="en-US" sz="1200" b="0">
                <a:solidFill>
                  <a:schemeClr val="tx1"/>
                </a:solidFill>
                <a:latin typeface="Times New Roman" panose="02020603050405020304" pitchFamily="18" charset="0"/>
                <a:cs typeface="Arial" panose="020B0604020202020204" pitchFamily="34" charset="0"/>
              </a:rPr>
              <a:pPr eaLnBrk="1" hangingPunct="1"/>
              <a:t>57</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12291" name="Rectangle 2">
            <a:extLst>
              <a:ext uri="{FF2B5EF4-FFF2-40B4-BE49-F238E27FC236}">
                <a16:creationId xmlns:a16="http://schemas.microsoft.com/office/drawing/2014/main" id="{1DA175D9-4D0F-424C-801A-04EC98C0B9AC}"/>
              </a:ext>
            </a:extLst>
          </p:cNvPr>
          <p:cNvSpPr>
            <a:spLocks noGrp="1" noRot="1" noChangeAspect="1" noChangeArrowheads="1" noTextEdit="1"/>
          </p:cNvSpPr>
          <p:nvPr>
            <p:ph type="sldImg"/>
          </p:nvPr>
        </p:nvSpPr>
        <p:spPr>
          <a:solidFill>
            <a:srgbClr val="FFFFFF"/>
          </a:solidFill>
          <a:ln/>
        </p:spPr>
      </p:sp>
      <p:sp>
        <p:nvSpPr>
          <p:cNvPr id="12292" name="Rectangle 3">
            <a:extLst>
              <a:ext uri="{FF2B5EF4-FFF2-40B4-BE49-F238E27FC236}">
                <a16:creationId xmlns:a16="http://schemas.microsoft.com/office/drawing/2014/main" id="{ED45E0FC-7E8C-F747-B856-4A5D82F38DBC}"/>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endParaRPr lang="en-US" altLang="en-US"/>
          </a:p>
        </p:txBody>
      </p:sp>
    </p:spTree>
    <p:extLst>
      <p:ext uri="{BB962C8B-B14F-4D97-AF65-F5344CB8AC3E}">
        <p14:creationId xmlns:p14="http://schemas.microsoft.com/office/powerpoint/2010/main" val="104924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CA576F2-7A66-714A-BA95-02F402B66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69430D2C-A767-AB41-8BD9-4F879CAF3361}" type="slidenum">
              <a:rPr lang="en-US" altLang="en-US" sz="1200" b="0">
                <a:solidFill>
                  <a:schemeClr val="tx1"/>
                </a:solidFill>
                <a:latin typeface="Times New Roman" panose="02020603050405020304" pitchFamily="18" charset="0"/>
                <a:cs typeface="Arial" panose="020B0604020202020204" pitchFamily="34" charset="0"/>
              </a:rPr>
              <a:pPr eaLnBrk="1" hangingPunct="1"/>
              <a:t>58</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0483" name="Rectangle 2">
            <a:extLst>
              <a:ext uri="{FF2B5EF4-FFF2-40B4-BE49-F238E27FC236}">
                <a16:creationId xmlns:a16="http://schemas.microsoft.com/office/drawing/2014/main" id="{CA1D908C-83B1-764E-8979-C5669804AA8F}"/>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C40964C4-F007-2740-9666-0F873E785CDE}"/>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r>
              <a:rPr lang="en-US" altLang="en-US"/>
              <a:t>Depending on the kind of traffic, make some general observations – sources, destinations, kinds of traffic, DNS requests etc.  Too much of output.</a:t>
            </a:r>
          </a:p>
        </p:txBody>
      </p:sp>
    </p:spTree>
    <p:extLst>
      <p:ext uri="{BB962C8B-B14F-4D97-AF65-F5344CB8AC3E}">
        <p14:creationId xmlns:p14="http://schemas.microsoft.com/office/powerpoint/2010/main" val="376941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D2B9B9D-4E2C-0245-A7C2-6CFD9E7921E8}"/>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1D999577-E415-9642-B633-8488997E4C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After the cracker knows something about the company, often the second stage would be to learn the network and computer configurations.</a:t>
            </a:r>
          </a:p>
          <a:p>
            <a:r>
              <a:rPr lang="en-US" altLang="en-US" dirty="0"/>
              <a:t>War Driving:  Listening with a high-powered receiver for wireless LAN signals.  Tools indicate the power level, encryption type, and protocol details.</a:t>
            </a:r>
          </a:p>
          <a:p>
            <a:r>
              <a:rPr lang="en-US" altLang="en-US" dirty="0"/>
              <a:t>War Dialing:  Dials numbers within a range looking for a modem to answer.</a:t>
            </a:r>
          </a:p>
          <a:p>
            <a:r>
              <a:rPr lang="en-US" altLang="en-US" dirty="0"/>
              <a:t>Network Mapping:  Polls computers for which services they support</a:t>
            </a:r>
          </a:p>
          <a:p>
            <a:r>
              <a:rPr lang="en-US" altLang="en-US" dirty="0"/>
              <a:t>Vulnerability Scanning Tools:  Polls computers to learn services, service versions, configurations</a:t>
            </a:r>
          </a:p>
        </p:txBody>
      </p:sp>
      <p:sp>
        <p:nvSpPr>
          <p:cNvPr id="66564" name="Slide Number Placeholder 3">
            <a:extLst>
              <a:ext uri="{FF2B5EF4-FFF2-40B4-BE49-F238E27FC236}">
                <a16:creationId xmlns:a16="http://schemas.microsoft.com/office/drawing/2014/main" id="{23469510-4DAA-214F-8C18-AAD80EA3F44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29E8B5D-92CA-5846-91DC-61BEF7FEEFF0}" type="slidenum">
              <a:rPr lang="en-US" altLang="en-US"/>
              <a:pPr eaLnBrk="1" hangingPunct="1">
                <a:spcBef>
                  <a:spcPct val="0"/>
                </a:spcBef>
              </a:pPr>
              <a:t>5</a:t>
            </a:fld>
            <a:endParaRPr lang="en-US" altLang="en-US"/>
          </a:p>
        </p:txBody>
      </p:sp>
    </p:spTree>
    <p:extLst>
      <p:ext uri="{BB962C8B-B14F-4D97-AF65-F5344CB8AC3E}">
        <p14:creationId xmlns:p14="http://schemas.microsoft.com/office/powerpoint/2010/main" val="24051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957B9EFF-212C-D540-8FAF-34094BF291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EEF8A6B1-4C46-FA43-B865-464023E7B0B5}" type="slidenum">
              <a:rPr lang="en-US" altLang="en-US" sz="1200" b="0">
                <a:solidFill>
                  <a:schemeClr val="tx1"/>
                </a:solidFill>
                <a:latin typeface="Times New Roman" panose="02020603050405020304" pitchFamily="18" charset="0"/>
                <a:cs typeface="Arial" panose="020B0604020202020204" pitchFamily="34" charset="0"/>
              </a:rPr>
              <a:pPr eaLnBrk="1" hangingPunct="1"/>
              <a:t>59</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14339" name="Rectangle 2">
            <a:extLst>
              <a:ext uri="{FF2B5EF4-FFF2-40B4-BE49-F238E27FC236}">
                <a16:creationId xmlns:a16="http://schemas.microsoft.com/office/drawing/2014/main" id="{22F800C7-329D-0647-A700-D04A07CD3480}"/>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6048B874-8ADF-2440-9B81-D217903A0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45940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CA576F2-7A66-714A-BA95-02F402B66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69430D2C-A767-AB41-8BD9-4F879CAF3361}" type="slidenum">
              <a:rPr lang="en-US" altLang="en-US" sz="1200" b="0">
                <a:solidFill>
                  <a:schemeClr val="tx1"/>
                </a:solidFill>
                <a:latin typeface="Times New Roman" panose="02020603050405020304" pitchFamily="18" charset="0"/>
                <a:cs typeface="Arial" panose="020B0604020202020204" pitchFamily="34" charset="0"/>
              </a:rPr>
              <a:pPr eaLnBrk="1" hangingPunct="1"/>
              <a:t>60</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0483" name="Rectangle 2">
            <a:extLst>
              <a:ext uri="{FF2B5EF4-FFF2-40B4-BE49-F238E27FC236}">
                <a16:creationId xmlns:a16="http://schemas.microsoft.com/office/drawing/2014/main" id="{CA1D908C-83B1-764E-8979-C5669804AA8F}"/>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C40964C4-F007-2740-9666-0F873E785CDE}"/>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r>
              <a:rPr lang="en-US" altLang="en-US"/>
              <a:t>Depending on the kind of traffic, make some general observations – sources, destinations, kinds of traffic, DNS requests etc.  Too much of output.</a:t>
            </a:r>
          </a:p>
        </p:txBody>
      </p:sp>
    </p:spTree>
    <p:extLst>
      <p:ext uri="{BB962C8B-B14F-4D97-AF65-F5344CB8AC3E}">
        <p14:creationId xmlns:p14="http://schemas.microsoft.com/office/powerpoint/2010/main" val="3537384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CA576F2-7A66-714A-BA95-02F402B66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69430D2C-A767-AB41-8BD9-4F879CAF3361}" type="slidenum">
              <a:rPr lang="en-US" altLang="en-US" sz="1200" b="0">
                <a:solidFill>
                  <a:schemeClr val="tx1"/>
                </a:solidFill>
                <a:latin typeface="Times New Roman" panose="02020603050405020304" pitchFamily="18" charset="0"/>
                <a:cs typeface="Arial" panose="020B0604020202020204" pitchFamily="34" charset="0"/>
              </a:rPr>
              <a:pPr eaLnBrk="1" hangingPunct="1"/>
              <a:t>61</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0483" name="Rectangle 2">
            <a:extLst>
              <a:ext uri="{FF2B5EF4-FFF2-40B4-BE49-F238E27FC236}">
                <a16:creationId xmlns:a16="http://schemas.microsoft.com/office/drawing/2014/main" id="{CA1D908C-83B1-764E-8979-C5669804AA8F}"/>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C40964C4-F007-2740-9666-0F873E785CDE}"/>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endParaRPr lang="en-US" altLang="en-US" dirty="0"/>
          </a:p>
        </p:txBody>
      </p:sp>
    </p:spTree>
    <p:extLst>
      <p:ext uri="{BB962C8B-B14F-4D97-AF65-F5344CB8AC3E}">
        <p14:creationId xmlns:p14="http://schemas.microsoft.com/office/powerpoint/2010/main" val="744288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FC94CF4-B5FA-F149-9775-EE1B713DEB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2427CD7D-4A03-324E-B91D-EB3F3EA29A13}" type="slidenum">
              <a:rPr lang="en-US" altLang="en-US" sz="1200" b="0">
                <a:solidFill>
                  <a:schemeClr val="tx1"/>
                </a:solidFill>
                <a:latin typeface="Times New Roman" panose="02020603050405020304" pitchFamily="18" charset="0"/>
                <a:cs typeface="Arial" panose="020B0604020202020204" pitchFamily="34" charset="0"/>
              </a:rPr>
              <a:pPr eaLnBrk="1" hangingPunct="1"/>
              <a:t>64</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2531" name="Rectangle 2">
            <a:extLst>
              <a:ext uri="{FF2B5EF4-FFF2-40B4-BE49-F238E27FC236}">
                <a16:creationId xmlns:a16="http://schemas.microsoft.com/office/drawing/2014/main" id="{2C88EA65-6F0D-5D43-B470-AE438107F43B}"/>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39818AD1-2F5C-774E-AA43-3379101F8B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82328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62117FF-960E-B34F-B37A-73584D8D52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91F512D1-02DB-EC4D-A435-AD05F13E991D}" type="slidenum">
              <a:rPr lang="en-US" altLang="en-US" sz="1200" b="0">
                <a:solidFill>
                  <a:schemeClr val="tx1"/>
                </a:solidFill>
                <a:latin typeface="Times New Roman" panose="02020603050405020304" pitchFamily="18" charset="0"/>
                <a:cs typeface="Arial" panose="020B0604020202020204" pitchFamily="34" charset="0"/>
              </a:rPr>
              <a:pPr eaLnBrk="1" hangingPunct="1"/>
              <a:t>65</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6627" name="Rectangle 2">
            <a:extLst>
              <a:ext uri="{FF2B5EF4-FFF2-40B4-BE49-F238E27FC236}">
                <a16:creationId xmlns:a16="http://schemas.microsoft.com/office/drawing/2014/main" id="{0600FD36-C5E3-3F4F-9BD7-EEB013D94E92}"/>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01DE2553-797F-1F4F-A606-46E1513A8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45767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7AC3D28-4914-1D42-8492-77F48938FF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9B48941A-BFB7-2742-B930-140CC6C79A90}" type="slidenum">
              <a:rPr lang="en-US" altLang="en-US" sz="1200" b="0">
                <a:solidFill>
                  <a:schemeClr val="tx1"/>
                </a:solidFill>
                <a:latin typeface="Times New Roman" panose="02020603050405020304" pitchFamily="18" charset="0"/>
                <a:cs typeface="Arial" panose="020B0604020202020204" pitchFamily="34" charset="0"/>
              </a:rPr>
              <a:pPr eaLnBrk="1" hangingPunct="1"/>
              <a:t>66</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8675" name="Rectangle 2">
            <a:extLst>
              <a:ext uri="{FF2B5EF4-FFF2-40B4-BE49-F238E27FC236}">
                <a16:creationId xmlns:a16="http://schemas.microsoft.com/office/drawing/2014/main" id="{E6E8F003-F002-614C-8E55-22AE748E184D}"/>
              </a:ext>
            </a:extLst>
          </p:cNvPr>
          <p:cNvSpPr>
            <a:spLocks noGrp="1" noRot="1" noChangeAspect="1" noChangeArrowheads="1" noTextEdit="1"/>
          </p:cNvSpPr>
          <p:nvPr>
            <p:ph type="sldImg"/>
          </p:nvPr>
        </p:nvSpPr>
        <p:spPr>
          <a:solidFill>
            <a:srgbClr val="FFFFFF"/>
          </a:solidFill>
          <a:ln/>
        </p:spPr>
      </p:sp>
      <p:sp>
        <p:nvSpPr>
          <p:cNvPr id="28676" name="Rectangle 3">
            <a:extLst>
              <a:ext uri="{FF2B5EF4-FFF2-40B4-BE49-F238E27FC236}">
                <a16:creationId xmlns:a16="http://schemas.microsoft.com/office/drawing/2014/main" id="{98A7C5CE-B990-504A-847A-F8ED785DE0BA}"/>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endParaRPr lang="en-US" altLang="en-US" dirty="0"/>
          </a:p>
        </p:txBody>
      </p:sp>
    </p:spTree>
    <p:extLst>
      <p:ext uri="{BB962C8B-B14F-4D97-AF65-F5344CB8AC3E}">
        <p14:creationId xmlns:p14="http://schemas.microsoft.com/office/powerpoint/2010/main" val="326332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277FA7-2367-4141-AF46-8BB3A99D323C}"/>
              </a:ext>
            </a:extLst>
          </p:cNvPr>
          <p:cNvSpPr>
            <a:spLocks noGrp="1" noChangeArrowheads="1"/>
          </p:cNvSpPr>
          <p:nvPr>
            <p:ph type="sldNum" sz="quarter" idx="5"/>
          </p:nvPr>
        </p:nvSpPr>
        <p:spPr>
          <a:ln/>
        </p:spPr>
        <p:txBody>
          <a:bodyPr/>
          <a:lstStyle/>
          <a:p>
            <a:fld id="{D0A2BE15-4A0F-4C47-9637-347E4008C7B1}" type="slidenum">
              <a:rPr lang="en-US" altLang="en-US"/>
              <a:pPr/>
              <a:t>69</a:t>
            </a:fld>
            <a:endParaRPr lang="en-US" altLang="en-US"/>
          </a:p>
        </p:txBody>
      </p:sp>
      <p:sp>
        <p:nvSpPr>
          <p:cNvPr id="31746" name="Rectangle 2">
            <a:extLst>
              <a:ext uri="{FF2B5EF4-FFF2-40B4-BE49-F238E27FC236}">
                <a16:creationId xmlns:a16="http://schemas.microsoft.com/office/drawing/2014/main" id="{9DCCEA07-2134-854C-89DA-6C6D32BA8088}"/>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50E8BD69-0CEA-B14E-9222-80BBA9A3260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4504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AFAE66-01A4-B84E-97FF-F11671D1C6CF}"/>
              </a:ext>
            </a:extLst>
          </p:cNvPr>
          <p:cNvSpPr>
            <a:spLocks noGrp="1" noChangeArrowheads="1"/>
          </p:cNvSpPr>
          <p:nvPr>
            <p:ph type="sldNum" sz="quarter" idx="5"/>
          </p:nvPr>
        </p:nvSpPr>
        <p:spPr>
          <a:ln/>
        </p:spPr>
        <p:txBody>
          <a:bodyPr/>
          <a:lstStyle/>
          <a:p>
            <a:fld id="{A8CE3160-1DFB-D544-A9BF-E1F94CF3EDFE}" type="slidenum">
              <a:rPr lang="en-US" altLang="en-US"/>
              <a:pPr/>
              <a:t>70</a:t>
            </a:fld>
            <a:endParaRPr lang="en-US" altLang="en-US"/>
          </a:p>
        </p:txBody>
      </p:sp>
      <p:sp>
        <p:nvSpPr>
          <p:cNvPr id="36866" name="Rectangle 2">
            <a:extLst>
              <a:ext uri="{FF2B5EF4-FFF2-40B4-BE49-F238E27FC236}">
                <a16:creationId xmlns:a16="http://schemas.microsoft.com/office/drawing/2014/main" id="{A55D5643-4337-3D4B-BEDC-14942C7D359D}"/>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E899D8C0-3EBC-5C4B-8C56-228AFC6F010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37227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8DC3B8-F9BF-2343-87AA-B052A1CF1810}"/>
              </a:ext>
            </a:extLst>
          </p:cNvPr>
          <p:cNvSpPr>
            <a:spLocks noGrp="1" noChangeArrowheads="1"/>
          </p:cNvSpPr>
          <p:nvPr>
            <p:ph type="sldNum" sz="quarter" idx="5"/>
          </p:nvPr>
        </p:nvSpPr>
        <p:spPr>
          <a:ln/>
        </p:spPr>
        <p:txBody>
          <a:bodyPr/>
          <a:lstStyle/>
          <a:p>
            <a:fld id="{BABB9348-12B5-0842-8917-785D95212511}" type="slidenum">
              <a:rPr lang="en-US" altLang="en-US"/>
              <a:pPr/>
              <a:t>71</a:t>
            </a:fld>
            <a:endParaRPr lang="en-US" altLang="en-US"/>
          </a:p>
        </p:txBody>
      </p:sp>
      <p:sp>
        <p:nvSpPr>
          <p:cNvPr id="40962" name="Rectangle 2">
            <a:extLst>
              <a:ext uri="{FF2B5EF4-FFF2-40B4-BE49-F238E27FC236}">
                <a16:creationId xmlns:a16="http://schemas.microsoft.com/office/drawing/2014/main" id="{20C21D79-CDFE-2C46-8D0D-57E8C88A91D4}"/>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8CE7D744-0B06-724A-B9E2-C4F84812B32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4751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37B2EC-2D47-4B43-8E47-C60515282837}"/>
              </a:ext>
            </a:extLst>
          </p:cNvPr>
          <p:cNvSpPr>
            <a:spLocks noGrp="1" noChangeArrowheads="1"/>
          </p:cNvSpPr>
          <p:nvPr>
            <p:ph type="sldNum" sz="quarter" idx="5"/>
          </p:nvPr>
        </p:nvSpPr>
        <p:spPr>
          <a:ln/>
        </p:spPr>
        <p:txBody>
          <a:bodyPr/>
          <a:lstStyle/>
          <a:p>
            <a:fld id="{AC53E77F-4771-CE4B-874E-2C4E60BD3B67}" type="slidenum">
              <a:rPr lang="en-US" altLang="en-US"/>
              <a:pPr/>
              <a:t>72</a:t>
            </a:fld>
            <a:endParaRPr lang="en-US" altLang="en-US"/>
          </a:p>
        </p:txBody>
      </p:sp>
      <p:sp>
        <p:nvSpPr>
          <p:cNvPr id="44034" name="Rectangle 2">
            <a:extLst>
              <a:ext uri="{FF2B5EF4-FFF2-40B4-BE49-F238E27FC236}">
                <a16:creationId xmlns:a16="http://schemas.microsoft.com/office/drawing/2014/main" id="{BDE935DD-2508-E245-88BD-0F63DCCFA8E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2248C15-985D-C148-8C67-976CF960DDD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411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A610C20-65E0-0041-9C21-5402D6A60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60715AC3-DE48-E940-9C39-34C209177404}" type="slidenum">
              <a:rPr lang="en-US" altLang="zh-TW" sz="1200">
                <a:latin typeface="Arial" panose="020B0604020202020204" pitchFamily="34" charset="0"/>
                <a:ea typeface="新細明體" panose="02020500000000000000" pitchFamily="18" charset="-120"/>
              </a:rPr>
              <a:pPr eaLnBrk="1" hangingPunct="1"/>
              <a:t>12</a:t>
            </a:fld>
            <a:endParaRPr lang="en-US" altLang="zh-TW" sz="1200">
              <a:latin typeface="Arial" panose="020B0604020202020204" pitchFamily="34" charset="0"/>
              <a:ea typeface="新細明體" panose="02020500000000000000" pitchFamily="18" charset="-120"/>
            </a:endParaRPr>
          </a:p>
        </p:txBody>
      </p:sp>
      <p:sp>
        <p:nvSpPr>
          <p:cNvPr id="31747" name="Rectangle 2">
            <a:extLst>
              <a:ext uri="{FF2B5EF4-FFF2-40B4-BE49-F238E27FC236}">
                <a16:creationId xmlns:a16="http://schemas.microsoft.com/office/drawing/2014/main" id="{86D2665B-8FEA-1C48-948D-AD1F1F20E74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46A1920-56D6-EC45-AF3F-D0AD21862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424203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55A9580E-3397-5748-AD5A-3253AC9884DB}"/>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F07FEFD2-3413-614B-97A8-6BDDD0FAC0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a:extLst>
              <a:ext uri="{FF2B5EF4-FFF2-40B4-BE49-F238E27FC236}">
                <a16:creationId xmlns:a16="http://schemas.microsoft.com/office/drawing/2014/main" id="{9B91AC28-5DBC-9F41-A196-6B489C761F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DBBA84F2-19FB-1E4D-A59E-1E6FAF80E48E}" type="slidenum">
              <a:rPr lang="zh-CN" altLang="en-US" sz="1100" b="0">
                <a:solidFill>
                  <a:schemeClr val="tx1"/>
                </a:solidFill>
                <a:latin typeface="Times New Roman" panose="02020603050405020304" pitchFamily="18" charset="0"/>
              </a:rPr>
              <a:pPr/>
              <a:t>73</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634975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29C2C81-F2AC-F148-8855-074F85DC6C4E}"/>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21BAF002-F8DE-544F-AEF9-3631B8E431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a:extLst>
              <a:ext uri="{FF2B5EF4-FFF2-40B4-BE49-F238E27FC236}">
                <a16:creationId xmlns:a16="http://schemas.microsoft.com/office/drawing/2014/main" id="{4A7F1BC6-03A8-D647-9E87-478E1FCBED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76040A60-A69C-024C-AACE-E097A377D716}" type="slidenum">
              <a:rPr lang="zh-CN" altLang="en-US" sz="1100" b="0">
                <a:solidFill>
                  <a:schemeClr val="tx1"/>
                </a:solidFill>
                <a:latin typeface="Times New Roman" panose="02020603050405020304" pitchFamily="18" charset="0"/>
              </a:rPr>
              <a:pPr/>
              <a:t>74</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885279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6BAE098-4AC8-224C-8D8D-EE5DA0B705B9}"/>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BA23EB01-05C4-544E-8B01-974BFA3628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a:extLst>
              <a:ext uri="{FF2B5EF4-FFF2-40B4-BE49-F238E27FC236}">
                <a16:creationId xmlns:a16="http://schemas.microsoft.com/office/drawing/2014/main" id="{A48941BF-B916-BD43-9E3B-F12DA97BE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D27ABEA0-2C7C-6240-8EFB-79105EC10402}" type="slidenum">
              <a:rPr lang="zh-CN" altLang="en-US" sz="1100" b="0">
                <a:solidFill>
                  <a:schemeClr val="tx1"/>
                </a:solidFill>
                <a:latin typeface="Times New Roman" panose="02020603050405020304" pitchFamily="18" charset="0"/>
              </a:rPr>
              <a:pPr/>
              <a:t>75</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000810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A9C8F06-5E5B-1C41-AC2F-7E29DC956904}"/>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73383122-43E9-F04E-979F-3C54C55891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a:extLst>
              <a:ext uri="{FF2B5EF4-FFF2-40B4-BE49-F238E27FC236}">
                <a16:creationId xmlns:a16="http://schemas.microsoft.com/office/drawing/2014/main" id="{F4FB9CB6-C581-524D-993B-848DDF6D92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9AE5C2F0-11E2-8A42-97A5-32365D7BBC67}" type="slidenum">
              <a:rPr lang="zh-CN" altLang="en-US" sz="1100" b="0">
                <a:solidFill>
                  <a:schemeClr val="tx1"/>
                </a:solidFill>
                <a:latin typeface="Times New Roman" panose="02020603050405020304" pitchFamily="18" charset="0"/>
              </a:rPr>
              <a:pPr/>
              <a:t>76</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377816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29D79B8-651C-A74D-AA76-EF2A12003E37}"/>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1FDB8AF3-A846-8C47-B5A1-96BD2B7DB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E2069069-FF16-DB46-AF1A-F648C335B4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68CFFB24-CB19-A044-A0C8-CC556E631997}" type="slidenum">
              <a:rPr lang="zh-CN" altLang="en-US" sz="1100" b="0">
                <a:solidFill>
                  <a:schemeClr val="tx1"/>
                </a:solidFill>
                <a:latin typeface="Times New Roman" panose="02020603050405020304" pitchFamily="18" charset="0"/>
              </a:rPr>
              <a:pPr/>
              <a:t>77</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806502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DDB9FC1-AB38-F14F-8EB2-8B57FE946A6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49DD5541-07CB-AE44-A7E7-F6FA2C4FA7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684" name="Slide Number Placeholder 3">
            <a:extLst>
              <a:ext uri="{FF2B5EF4-FFF2-40B4-BE49-F238E27FC236}">
                <a16:creationId xmlns:a16="http://schemas.microsoft.com/office/drawing/2014/main" id="{B17C2B96-09EA-E248-BB5D-F2EE76761F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D273E100-5A1F-0F41-B6D2-3955653FE823}" type="slidenum">
              <a:rPr lang="zh-CN" altLang="en-US" sz="1100" b="0">
                <a:solidFill>
                  <a:schemeClr val="tx1"/>
                </a:solidFill>
                <a:latin typeface="Times New Roman" panose="02020603050405020304" pitchFamily="18" charset="0"/>
              </a:rPr>
              <a:pPr/>
              <a:t>78</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8395207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14EA3F6-2343-064D-9901-BE7DDF58AD78}"/>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AAA285B3-75B4-0F43-B281-CAD9C0DBD5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C932126A-1407-FA4D-88CF-63D529FBD7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69C053F7-37B8-4142-ACC7-57DC18199FB1}" type="slidenum">
              <a:rPr lang="zh-CN" altLang="en-US" sz="1100" b="0">
                <a:solidFill>
                  <a:schemeClr val="tx1"/>
                </a:solidFill>
                <a:latin typeface="Times New Roman" panose="02020603050405020304" pitchFamily="18" charset="0"/>
              </a:rPr>
              <a:pPr/>
              <a:t>79</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668356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04A5201-DA83-4441-9E91-4C9BAC9DA0D0}"/>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2D7DE658-E9C7-7C4A-B836-CC217F2589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7828" name="Slide Number Placeholder 3">
            <a:extLst>
              <a:ext uri="{FF2B5EF4-FFF2-40B4-BE49-F238E27FC236}">
                <a16:creationId xmlns:a16="http://schemas.microsoft.com/office/drawing/2014/main" id="{96E892F8-51D2-0E4A-8599-4B39C4BDDA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F3CF3A3A-878C-0841-AA5F-8B32BBB5495D}" type="slidenum">
              <a:rPr lang="zh-CN" altLang="en-US" sz="1100" b="0">
                <a:solidFill>
                  <a:schemeClr val="tx1"/>
                </a:solidFill>
                <a:latin typeface="Times New Roman" panose="02020603050405020304" pitchFamily="18" charset="0"/>
              </a:rPr>
              <a:pPr/>
              <a:t>80</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39165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29F732A-335E-8C44-A2C2-7A2BB7DBA484}"/>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7D37795C-9DC8-7E4C-8CAA-042CD9CF83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9876" name="Slide Number Placeholder 3">
            <a:extLst>
              <a:ext uri="{FF2B5EF4-FFF2-40B4-BE49-F238E27FC236}">
                <a16:creationId xmlns:a16="http://schemas.microsoft.com/office/drawing/2014/main" id="{6234852D-A8FF-6245-8708-FBC5EDBB9A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A5E31FBA-8A21-484D-A6C8-313CEA032111}" type="slidenum">
              <a:rPr lang="zh-CN" altLang="en-US" sz="1100" b="0">
                <a:solidFill>
                  <a:schemeClr val="tx1"/>
                </a:solidFill>
                <a:latin typeface="Times New Roman" panose="02020603050405020304" pitchFamily="18" charset="0"/>
              </a:rPr>
              <a:pPr/>
              <a:t>81</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4247909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C0B0770-0475-CD41-A63B-8D503038B688}"/>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FEEE1B90-8944-CB41-99BC-4BFC2CB8CB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20" name="Slide Number Placeholder 3">
            <a:extLst>
              <a:ext uri="{FF2B5EF4-FFF2-40B4-BE49-F238E27FC236}">
                <a16:creationId xmlns:a16="http://schemas.microsoft.com/office/drawing/2014/main" id="{D05C6BAC-7C9C-DC4B-82C3-F59C451D98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1C22884A-6AFB-6743-8C41-7364432251DF}" type="slidenum">
              <a:rPr lang="zh-CN" altLang="en-US" sz="1100" b="0">
                <a:solidFill>
                  <a:schemeClr val="tx1"/>
                </a:solidFill>
                <a:latin typeface="Times New Roman" panose="02020603050405020304" pitchFamily="18" charset="0"/>
              </a:rPr>
              <a:pPr/>
              <a:t>82</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7667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A0E2CCB-D86C-2F44-A0CD-39D938CF21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1A56946D-B1F3-1646-BA9B-2CE1FBB8B367}" type="slidenum">
              <a:rPr lang="en-US" altLang="zh-TW" sz="1200">
                <a:latin typeface="Arial" panose="020B0604020202020204" pitchFamily="34" charset="0"/>
                <a:ea typeface="新細明體" panose="02020500000000000000" pitchFamily="18" charset="-120"/>
              </a:rPr>
              <a:pPr eaLnBrk="1" hangingPunct="1"/>
              <a:t>13</a:t>
            </a:fld>
            <a:endParaRPr lang="en-US" altLang="zh-TW" sz="1200">
              <a:latin typeface="Arial" panose="020B0604020202020204" pitchFamily="34" charset="0"/>
              <a:ea typeface="新細明體" panose="02020500000000000000" pitchFamily="18" charset="-120"/>
            </a:endParaRPr>
          </a:p>
        </p:txBody>
      </p:sp>
      <p:sp>
        <p:nvSpPr>
          <p:cNvPr id="30723" name="Rectangle 2">
            <a:extLst>
              <a:ext uri="{FF2B5EF4-FFF2-40B4-BE49-F238E27FC236}">
                <a16:creationId xmlns:a16="http://schemas.microsoft.com/office/drawing/2014/main" id="{56FA9013-874C-9E43-AB47-DAC15AFF9D5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CD8C1BD0-CA48-2C4F-8D8A-51B93AD495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23534034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76823081-D4BC-9E43-9560-50E20A602264}"/>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94C5CF67-D299-4F42-944E-9DD48C568A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a:extLst>
              <a:ext uri="{FF2B5EF4-FFF2-40B4-BE49-F238E27FC236}">
                <a16:creationId xmlns:a16="http://schemas.microsoft.com/office/drawing/2014/main" id="{B0A6F4F2-75F6-1746-9756-E2F59A61D0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981F5F13-0695-F54A-BDA2-03E62E0625B2}" type="slidenum">
              <a:rPr lang="zh-CN" altLang="en-US" sz="1100" b="0">
                <a:solidFill>
                  <a:schemeClr val="tx1"/>
                </a:solidFill>
                <a:latin typeface="Times New Roman" panose="02020603050405020304" pitchFamily="18" charset="0"/>
              </a:rPr>
              <a:pPr/>
              <a:t>83</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797423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C8AF32F-2611-564E-BC17-06C05D526701}"/>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EBABCA81-9182-6945-8221-5992CB2E78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6500" name="Slide Number Placeholder 3">
            <a:extLst>
              <a:ext uri="{FF2B5EF4-FFF2-40B4-BE49-F238E27FC236}">
                <a16:creationId xmlns:a16="http://schemas.microsoft.com/office/drawing/2014/main" id="{946F5AD9-C619-7F45-88BD-F83080A4E2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F46E9186-055D-4548-8F86-073EAFEBFD84}" type="slidenum">
              <a:rPr lang="zh-CN" altLang="en-US" sz="1100" b="0">
                <a:solidFill>
                  <a:schemeClr val="tx1"/>
                </a:solidFill>
                <a:latin typeface="Times New Roman" panose="02020603050405020304" pitchFamily="18" charset="0"/>
              </a:rPr>
              <a:pPr/>
              <a:t>100</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2617993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D63C1B0-A10A-0C40-AC6E-20B3BECBAB0F}"/>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30824210-0285-5D42-8D2D-1D5910C21B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5AAA1D15-50B9-F249-98C6-801DB77686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AC359562-EB03-0E40-866F-08CD3382321E}" type="slidenum">
              <a:rPr lang="zh-CN" altLang="en-US" sz="1100" b="0">
                <a:solidFill>
                  <a:schemeClr val="tx1"/>
                </a:solidFill>
                <a:latin typeface="Times New Roman" panose="02020603050405020304" pitchFamily="18" charset="0"/>
              </a:rPr>
              <a:pPr/>
              <a:t>101</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799777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6B710B79-81BC-6848-A1C7-79A7FF6875D7}"/>
              </a:ext>
            </a:extLst>
          </p:cNvPr>
          <p:cNvSpPr>
            <a:spLocks noGrp="1" noRot="1" noChangeAspect="1" noTextEdit="1"/>
          </p:cNvSpPr>
          <p:nvPr>
            <p:ph type="sldImg"/>
          </p:nvPr>
        </p:nvSpPr>
        <p:spPr>
          <a:ln/>
        </p:spPr>
      </p:sp>
      <p:sp>
        <p:nvSpPr>
          <p:cNvPr id="110595" name="Notes Placeholder 2">
            <a:extLst>
              <a:ext uri="{FF2B5EF4-FFF2-40B4-BE49-F238E27FC236}">
                <a16:creationId xmlns:a16="http://schemas.microsoft.com/office/drawing/2014/main" id="{25C1366E-B5EE-094A-BE4C-CB9ABCB0B2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6" name="Slide Number Placeholder 3">
            <a:extLst>
              <a:ext uri="{FF2B5EF4-FFF2-40B4-BE49-F238E27FC236}">
                <a16:creationId xmlns:a16="http://schemas.microsoft.com/office/drawing/2014/main" id="{77A218DF-11EE-F248-AFD2-7EE987BBF7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C01D41B6-DE0E-1440-A395-D6D71D1A2A63}" type="slidenum">
              <a:rPr lang="zh-CN" altLang="en-US" sz="1100" b="0">
                <a:solidFill>
                  <a:schemeClr val="tx1"/>
                </a:solidFill>
                <a:latin typeface="Times New Roman" panose="02020603050405020304" pitchFamily="18" charset="0"/>
              </a:rPr>
              <a:pPr/>
              <a:t>102</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459002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CB6A1A81-5E8F-3047-B7F5-90ACB99FA422}"/>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EB8662BA-8A36-464D-810D-A32CA8EC78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a:extLst>
              <a:ext uri="{FF2B5EF4-FFF2-40B4-BE49-F238E27FC236}">
                <a16:creationId xmlns:a16="http://schemas.microsoft.com/office/drawing/2014/main" id="{98D4F934-65BF-B14E-9229-D36C3851E0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A1E6C6DC-B453-BF41-B120-790DD48F5471}" type="slidenum">
              <a:rPr lang="zh-CN" altLang="en-US" sz="1100" b="0">
                <a:solidFill>
                  <a:schemeClr val="tx1"/>
                </a:solidFill>
                <a:latin typeface="Times New Roman" panose="02020603050405020304" pitchFamily="18" charset="0"/>
              </a:rPr>
              <a:pPr/>
              <a:t>103</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721778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112</a:t>
            </a:fld>
            <a:endParaRPr lang="en-US"/>
          </a:p>
        </p:txBody>
      </p:sp>
    </p:spTree>
    <p:extLst>
      <p:ext uri="{BB962C8B-B14F-4D97-AF65-F5344CB8AC3E}">
        <p14:creationId xmlns:p14="http://schemas.microsoft.com/office/powerpoint/2010/main" val="1390579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4DEAB-767F-2B44-9E44-636CFE91381B}"/>
              </a:ext>
            </a:extLst>
          </p:cNvPr>
          <p:cNvSpPr>
            <a:spLocks noGrp="1" noChangeArrowheads="1"/>
          </p:cNvSpPr>
          <p:nvPr>
            <p:ph type="sldNum" sz="quarter" idx="5"/>
          </p:nvPr>
        </p:nvSpPr>
        <p:spPr>
          <a:ln/>
        </p:spPr>
        <p:txBody>
          <a:bodyPr/>
          <a:lstStyle/>
          <a:p>
            <a:fld id="{32524B24-D3E5-2749-9FAE-320A120198D1}" type="slidenum">
              <a:rPr lang="en-US" altLang="en-US"/>
              <a:pPr/>
              <a:t>127</a:t>
            </a:fld>
            <a:endParaRPr lang="en-US" altLang="en-US"/>
          </a:p>
        </p:txBody>
      </p:sp>
      <p:sp>
        <p:nvSpPr>
          <p:cNvPr id="1438722" name="Rectangle 2">
            <a:extLst>
              <a:ext uri="{FF2B5EF4-FFF2-40B4-BE49-F238E27FC236}">
                <a16:creationId xmlns:a16="http://schemas.microsoft.com/office/drawing/2014/main" id="{A4DCFE25-EE47-3047-9B64-1C7BD5FA3E8A}"/>
              </a:ext>
            </a:extLst>
          </p:cNvPr>
          <p:cNvSpPr>
            <a:spLocks noGrp="1" noRot="1" noChangeAspect="1" noChangeArrowheads="1" noTextEdit="1"/>
          </p:cNvSpPr>
          <p:nvPr>
            <p:ph type="sldImg"/>
          </p:nvPr>
        </p:nvSpPr>
        <p:spPr>
          <a:ln/>
        </p:spPr>
      </p:sp>
      <p:sp>
        <p:nvSpPr>
          <p:cNvPr id="1438723" name="Rectangle 3">
            <a:extLst>
              <a:ext uri="{FF2B5EF4-FFF2-40B4-BE49-F238E27FC236}">
                <a16:creationId xmlns:a16="http://schemas.microsoft.com/office/drawing/2014/main" id="{70A225D3-83DF-434B-87CA-7A206F4B3B6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3216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884C18F-CDC5-054D-8E09-3FE056C95FDE}"/>
              </a:ext>
            </a:extLst>
          </p:cNvPr>
          <p:cNvSpPr>
            <a:spLocks noGrp="1" noRot="1" noChangeAspect="1" noTextEdit="1"/>
          </p:cNvSpPr>
          <p:nvPr>
            <p:ph type="sldImg"/>
          </p:nvPr>
        </p:nvSpPr>
        <p:spPr>
          <a:xfrm>
            <a:off x="139700" y="768350"/>
            <a:ext cx="6819900" cy="3836988"/>
          </a:xfrm>
          <a:ln/>
        </p:spPr>
      </p:sp>
      <p:sp>
        <p:nvSpPr>
          <p:cNvPr id="31747" name="Notes Placeholder 2">
            <a:extLst>
              <a:ext uri="{FF2B5EF4-FFF2-40B4-BE49-F238E27FC236}">
                <a16:creationId xmlns:a16="http://schemas.microsoft.com/office/drawing/2014/main" id="{23FAD6AD-9D83-FD4D-AC85-31798DE660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RST – Reset</a:t>
            </a:r>
          </a:p>
          <a:p>
            <a:r>
              <a:rPr lang="en-US" altLang="en-US">
                <a:latin typeface="Arial" panose="020B0604020202020204" pitchFamily="34" charset="0"/>
                <a:cs typeface="Arial" panose="020B0604020202020204" pitchFamily="34" charset="0"/>
              </a:rPr>
              <a:t>TCP connect() scan completed the 3 way handshake and then immediately sent a rest (RST) packet to close the connection.</a:t>
            </a:r>
          </a:p>
        </p:txBody>
      </p:sp>
      <p:sp>
        <p:nvSpPr>
          <p:cNvPr id="31748" name="Slide Number Placeholder 3">
            <a:extLst>
              <a:ext uri="{FF2B5EF4-FFF2-40B4-BE49-F238E27FC236}">
                <a16:creationId xmlns:a16="http://schemas.microsoft.com/office/drawing/2014/main" id="{544A06F1-52FF-6B46-ACF7-60083B6E48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D48F7F7D-C314-5B42-AC78-6436E6923A46}" type="slidenum">
              <a:rPr lang="en-US" altLang="en-US">
                <a:latin typeface="Arial" panose="020B0604020202020204" pitchFamily="34" charset="0"/>
              </a:rPr>
              <a:pPr eaLnBrk="1" hangingPunct="1"/>
              <a:t>17</a:t>
            </a:fld>
            <a:endParaRPr lang="en-US" altLang="en-US">
              <a:latin typeface="Arial" panose="020B0604020202020204" pitchFamily="34" charset="0"/>
            </a:endParaRPr>
          </a:p>
        </p:txBody>
      </p:sp>
    </p:spTree>
    <p:extLst>
      <p:ext uri="{BB962C8B-B14F-4D97-AF65-F5344CB8AC3E}">
        <p14:creationId xmlns:p14="http://schemas.microsoft.com/office/powerpoint/2010/main" val="268702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FA83B2D-86F4-5149-90C7-0626907DE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559076E0-3C50-274E-A05C-6CF0691219F2}" type="slidenum">
              <a:rPr lang="en-US" altLang="zh-TW" sz="1200">
                <a:latin typeface="Arial" panose="020B0604020202020204" pitchFamily="34" charset="0"/>
                <a:ea typeface="新細明體" panose="02020500000000000000" pitchFamily="18" charset="-120"/>
              </a:rPr>
              <a:pPr eaLnBrk="1" hangingPunct="1"/>
              <a:t>18</a:t>
            </a:fld>
            <a:endParaRPr lang="en-US" altLang="zh-TW" sz="1200">
              <a:latin typeface="Arial" panose="020B0604020202020204" pitchFamily="34" charset="0"/>
              <a:ea typeface="新細明體" panose="02020500000000000000" pitchFamily="18" charset="-120"/>
            </a:endParaRPr>
          </a:p>
        </p:txBody>
      </p:sp>
      <p:sp>
        <p:nvSpPr>
          <p:cNvPr id="38915" name="Rectangle 2">
            <a:extLst>
              <a:ext uri="{FF2B5EF4-FFF2-40B4-BE49-F238E27FC236}">
                <a16:creationId xmlns:a16="http://schemas.microsoft.com/office/drawing/2014/main" id="{5FD1DFEF-1A71-1746-BA9B-F2D9EA26AFB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7921BB77-F8BA-9E4C-BD64-D054BBB3E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7722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E164F20-CC4E-7143-99BD-99E4940C5EF6}"/>
              </a:ext>
            </a:extLst>
          </p:cNvPr>
          <p:cNvSpPr>
            <a:spLocks noGrp="1" noRot="1" noChangeAspect="1" noTextEdit="1"/>
          </p:cNvSpPr>
          <p:nvPr>
            <p:ph type="sldImg"/>
          </p:nvPr>
        </p:nvSpPr>
        <p:spPr>
          <a:xfrm>
            <a:off x="139700" y="768350"/>
            <a:ext cx="6819900" cy="3836988"/>
          </a:xfrm>
          <a:ln/>
        </p:spPr>
      </p:sp>
      <p:sp>
        <p:nvSpPr>
          <p:cNvPr id="32771" name="Notes Placeholder 2">
            <a:extLst>
              <a:ext uri="{FF2B5EF4-FFF2-40B4-BE49-F238E27FC236}">
                <a16:creationId xmlns:a16="http://schemas.microsoft.com/office/drawing/2014/main" id="{EAB22886-1B29-7C47-9DEF-90D752630D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Root – admin privilage</a:t>
            </a:r>
          </a:p>
        </p:txBody>
      </p:sp>
      <p:sp>
        <p:nvSpPr>
          <p:cNvPr id="32772" name="Slide Number Placeholder 3">
            <a:extLst>
              <a:ext uri="{FF2B5EF4-FFF2-40B4-BE49-F238E27FC236}">
                <a16:creationId xmlns:a16="http://schemas.microsoft.com/office/drawing/2014/main" id="{E6171946-CBDC-A04F-A167-DE2F8E749E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1FD7144F-FEF6-3547-8402-68FCB623ABCD}" type="slidenum">
              <a:rPr lang="en-US" altLang="en-US">
                <a:latin typeface="Arial" panose="020B0604020202020204" pitchFamily="34" charset="0"/>
              </a:rPr>
              <a:pPr eaLnBrk="1" hangingPunct="1"/>
              <a:t>19</a:t>
            </a:fld>
            <a:endParaRPr lang="en-US" altLang="en-US">
              <a:latin typeface="Arial" panose="020B0604020202020204" pitchFamily="34" charset="0"/>
            </a:endParaRPr>
          </a:p>
        </p:txBody>
      </p:sp>
    </p:spTree>
    <p:extLst>
      <p:ext uri="{BB962C8B-B14F-4D97-AF65-F5344CB8AC3E}">
        <p14:creationId xmlns:p14="http://schemas.microsoft.com/office/powerpoint/2010/main" val="322701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B141E74-5D8E-E148-B63E-DCD77A6CE98B}"/>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9D824C76-6369-6B4C-98A1-220EB321ECDB}"/>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z="1400" smtClean="0"/>
              <a:pPr/>
              <a:t>28 January 2025</a:t>
            </a:fld>
            <a:endParaRPr lang="en-US" sz="1400" dirty="0"/>
          </a:p>
        </p:txBody>
      </p:sp>
    </p:spTree>
    <p:extLst>
      <p:ext uri="{BB962C8B-B14F-4D97-AF65-F5344CB8AC3E}">
        <p14:creationId xmlns:p14="http://schemas.microsoft.com/office/powerpoint/2010/main" val="25803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B4C05-CC1E-984E-9930-1DFA8CFF9417}"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F63D363B-08D7-54DA-023A-2BCD6DA529F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86228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5B14D-F989-2A4E-B0AF-6542590B9072}" type="datetime3">
              <a:rPr lang="en-US" smtClean="0"/>
              <a:t>28 January 2025</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A46AD9EC-5D64-033E-B2CC-0BFF19CB2F56}"/>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29159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7882" y="0"/>
            <a:ext cx="12199882" cy="890015"/>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3" name="Content Placeholder 2"/>
          <p:cNvSpPr>
            <a:spLocks noGrp="1"/>
          </p:cNvSpPr>
          <p:nvPr>
            <p:ph idx="1"/>
          </p:nvPr>
        </p:nvSpPr>
        <p:spPr>
          <a:xfrm>
            <a:off x="1676399" y="1052876"/>
            <a:ext cx="10163502"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700750" y="6374958"/>
            <a:ext cx="4114800" cy="365125"/>
          </a:xfrm>
        </p:spPr>
        <p:txBody>
          <a:bodyPr/>
          <a:lstStyle/>
          <a:p>
            <a:r>
              <a:rPr lang="en-US" dirty="0"/>
              <a:t>Md Mizanur Rahman</a:t>
            </a:r>
          </a:p>
        </p:txBody>
      </p:sp>
      <p:sp>
        <p:nvSpPr>
          <p:cNvPr id="6" name="Slide Number Placeholder 5"/>
          <p:cNvSpPr>
            <a:spLocks noGrp="1"/>
          </p:cNvSpPr>
          <p:nvPr>
            <p:ph type="sldNum" sz="quarter" idx="12"/>
          </p:nvPr>
        </p:nvSpPr>
        <p:spPr>
          <a:xfrm>
            <a:off x="9096702" y="6356348"/>
            <a:ext cx="2743200" cy="365125"/>
          </a:xfrm>
        </p:spPr>
        <p:txBody>
          <a:bodyPr/>
          <a:lstStyle/>
          <a:p>
            <a:fld id="{6113E31D-E2AB-40D1-8B51-AFA5AFEF393A}" type="slidenum">
              <a:rPr lang="en-US" smtClean="0"/>
              <a:t>‹#›</a:t>
            </a:fld>
            <a:endParaRPr lang="en-US" dirty="0"/>
          </a:p>
        </p:txBody>
      </p:sp>
      <p:sp>
        <p:nvSpPr>
          <p:cNvPr id="20" name="Title 1"/>
          <p:cNvSpPr>
            <a:spLocks noGrp="1"/>
          </p:cNvSpPr>
          <p:nvPr>
            <p:ph type="title"/>
          </p:nvPr>
        </p:nvSpPr>
        <p:spPr>
          <a:xfrm>
            <a:off x="1676399"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28 January 2025</a:t>
            </a:fld>
            <a:endParaRPr lang="en-US" dirty="0"/>
          </a:p>
        </p:txBody>
      </p:sp>
      <p:sp>
        <p:nvSpPr>
          <p:cNvPr id="16" name="Text Placeholder 2"/>
          <p:cNvSpPr>
            <a:spLocks noGrp="1"/>
          </p:cNvSpPr>
          <p:nvPr>
            <p:ph type="body" idx="13"/>
          </p:nvPr>
        </p:nvSpPr>
        <p:spPr>
          <a:xfrm>
            <a:off x="0" y="1052876"/>
            <a:ext cx="1353205" cy="4815909"/>
          </a:xfrm>
        </p:spPr>
        <p:txBody>
          <a:bodyPr>
            <a:normAutofit/>
          </a:bodyPr>
          <a:lstStyle>
            <a:lvl1pPr marL="0" indent="0">
              <a:buNone/>
              <a:defRPr sz="13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pic>
        <p:nvPicPr>
          <p:cNvPr id="2" name="Picture 1">
            <a:extLst>
              <a:ext uri="{FF2B5EF4-FFF2-40B4-BE49-F238E27FC236}">
                <a16:creationId xmlns:a16="http://schemas.microsoft.com/office/drawing/2014/main" id="{E3ADCE2B-58C1-B4A2-A3F5-F3CCDD228C6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874187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ctrTitle"/>
          </p:nvPr>
        </p:nvSpPr>
        <p:spPr>
          <a:xfrm>
            <a:off x="1523999" y="154983"/>
            <a:ext cx="10502685" cy="141034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Date Placeholder 3"/>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28 January 2025</a:t>
            </a:fld>
            <a:endParaRPr lang="en-US" dirty="0"/>
          </a:p>
        </p:txBody>
      </p:sp>
      <p:pic>
        <p:nvPicPr>
          <p:cNvPr id="4" name="Picture 3">
            <a:extLst>
              <a:ext uri="{FF2B5EF4-FFF2-40B4-BE49-F238E27FC236}">
                <a16:creationId xmlns:a16="http://schemas.microsoft.com/office/drawing/2014/main" id="{E8B27D97-380D-6846-CCDD-F8D57C38825B}"/>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522287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63C0-0AB8-6A4F-879E-8E748AB6CADD}"/>
              </a:ext>
            </a:extLst>
          </p:cNvPr>
          <p:cNvSpPr>
            <a:spLocks noGrp="1"/>
          </p:cNvSpPr>
          <p:nvPr>
            <p:ph type="title"/>
          </p:nvPr>
        </p:nvSpPr>
        <p:spPr>
          <a:xfrm>
            <a:off x="541867" y="228600"/>
            <a:ext cx="103632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C99CA903-7933-0F4A-AEDA-D42A7F583EF6}"/>
              </a:ext>
            </a:extLst>
          </p:cNvPr>
          <p:cNvSpPr>
            <a:spLocks noGrp="1"/>
          </p:cNvSpPr>
          <p:nvPr>
            <p:ph type="tbl" idx="1"/>
          </p:nvPr>
        </p:nvSpPr>
        <p:spPr>
          <a:xfrm>
            <a:off x="609600" y="1885950"/>
            <a:ext cx="10905067" cy="4171950"/>
          </a:xfrm>
        </p:spPr>
        <p:txBody>
          <a:bodyPr/>
          <a:lstStyle/>
          <a:p>
            <a:endParaRPr lang="en-US"/>
          </a:p>
        </p:txBody>
      </p:sp>
      <p:sp>
        <p:nvSpPr>
          <p:cNvPr id="4" name="Date Placeholder 3">
            <a:extLst>
              <a:ext uri="{FF2B5EF4-FFF2-40B4-BE49-F238E27FC236}">
                <a16:creationId xmlns:a16="http://schemas.microsoft.com/office/drawing/2014/main" id="{FEA184A4-BE14-DB4D-81F5-6604E5D2757E}"/>
              </a:ext>
            </a:extLst>
          </p:cNvPr>
          <p:cNvSpPr>
            <a:spLocks noGrp="1"/>
          </p:cNvSpPr>
          <p:nvPr>
            <p:ph type="dt" sz="half" idx="10"/>
          </p:nvPr>
        </p:nvSpPr>
        <p:spPr>
          <a:xfrm>
            <a:off x="575733" y="6229350"/>
            <a:ext cx="2540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8F788D-418D-A04B-A14A-3D5CB485F8F4}"/>
              </a:ext>
            </a:extLst>
          </p:cNvPr>
          <p:cNvSpPr>
            <a:spLocks noGrp="1"/>
          </p:cNvSpPr>
          <p:nvPr>
            <p:ph type="ftr" sz="quarter" idx="11"/>
          </p:nvPr>
        </p:nvSpPr>
        <p:spPr>
          <a:xfrm>
            <a:off x="3251200" y="6229350"/>
            <a:ext cx="5588000" cy="457200"/>
          </a:xfrm>
        </p:spPr>
        <p:txBody>
          <a:bodyPr/>
          <a:lstStyle>
            <a:lvl1pPr>
              <a:defRPr/>
            </a:lvl1pPr>
          </a:lstStyle>
          <a:p>
            <a:r>
              <a:rPr lang="en-US" altLang="en-US"/>
              <a:t>ECE 4112 - Internetwork Security</a:t>
            </a:r>
          </a:p>
        </p:txBody>
      </p:sp>
      <p:sp>
        <p:nvSpPr>
          <p:cNvPr id="6" name="Slide Number Placeholder 5">
            <a:extLst>
              <a:ext uri="{FF2B5EF4-FFF2-40B4-BE49-F238E27FC236}">
                <a16:creationId xmlns:a16="http://schemas.microsoft.com/office/drawing/2014/main" id="{BEC9CF5A-ACD7-FF4D-B930-E0AC57F08AAB}"/>
              </a:ext>
            </a:extLst>
          </p:cNvPr>
          <p:cNvSpPr>
            <a:spLocks noGrp="1"/>
          </p:cNvSpPr>
          <p:nvPr>
            <p:ph type="sldNum" sz="quarter" idx="12"/>
          </p:nvPr>
        </p:nvSpPr>
        <p:spPr>
          <a:xfrm>
            <a:off x="8974667" y="6229350"/>
            <a:ext cx="2540000" cy="457200"/>
          </a:xfrm>
        </p:spPr>
        <p:txBody>
          <a:bodyPr/>
          <a:lstStyle>
            <a:lvl1pPr>
              <a:defRPr/>
            </a:lvl1pPr>
          </a:lstStyle>
          <a:p>
            <a:fld id="{25EAA4C1-0950-8D42-B6E4-8F7A14FFAD05}" type="slidenum">
              <a:rPr lang="en-US" altLang="en-US"/>
              <a:pPr/>
              <a:t>‹#›</a:t>
            </a:fld>
            <a:endParaRPr lang="en-US" altLang="en-US"/>
          </a:p>
        </p:txBody>
      </p:sp>
      <p:pic>
        <p:nvPicPr>
          <p:cNvPr id="8" name="Picture 7">
            <a:extLst>
              <a:ext uri="{FF2B5EF4-FFF2-40B4-BE49-F238E27FC236}">
                <a16:creationId xmlns:a16="http://schemas.microsoft.com/office/drawing/2014/main" id="{28236F49-B3B9-31BB-666F-D85C388F5BE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7416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EFEA022-8B52-9043-9CB8-2399298A359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8981EF0-DCB7-9F48-AB05-AED9AD197BAB}"/>
              </a:ext>
            </a:extLst>
          </p:cNvPr>
          <p:cNvSpPr>
            <a:spLocks noGrp="1" noChangeArrowheads="1"/>
          </p:cNvSpPr>
          <p:nvPr>
            <p:ph type="sldNum" sz="quarter" idx="11"/>
          </p:nvPr>
        </p:nvSpPr>
        <p:spPr>
          <a:ln/>
        </p:spPr>
        <p:txBody>
          <a:bodyPr/>
          <a:lstStyle>
            <a:lvl1pPr>
              <a:defRPr/>
            </a:lvl1pPr>
          </a:lstStyle>
          <a:p>
            <a:fld id="{1CBA8B3F-B05D-4D4E-A5CE-E8855D38F7F0}" type="slidenum">
              <a:rPr lang="en-US" altLang="en-US"/>
              <a:pPr/>
              <a:t>‹#›</a:t>
            </a:fld>
            <a:endParaRPr lang="en-US" altLang="en-US"/>
          </a:p>
        </p:txBody>
      </p:sp>
      <p:sp>
        <p:nvSpPr>
          <p:cNvPr id="7" name="Rectangle 16">
            <a:extLst>
              <a:ext uri="{FF2B5EF4-FFF2-40B4-BE49-F238E27FC236}">
                <a16:creationId xmlns:a16="http://schemas.microsoft.com/office/drawing/2014/main" id="{10795F73-4899-804D-8EFF-DF499E7E4441}"/>
              </a:ext>
            </a:extLst>
          </p:cNvPr>
          <p:cNvSpPr>
            <a:spLocks noGrp="1" noChangeArrowheads="1"/>
          </p:cNvSpPr>
          <p:nvPr>
            <p:ph type="dt" sz="half" idx="12"/>
          </p:nvPr>
        </p:nvSpPr>
        <p:spPr>
          <a:ln/>
        </p:spPr>
        <p:txBody>
          <a:bodyPr/>
          <a:lstStyle>
            <a:lvl1pPr>
              <a:defRPr/>
            </a:lvl1pPr>
          </a:lstStyle>
          <a:p>
            <a:pPr>
              <a:defRPr/>
            </a:pPr>
            <a:fld id="{915532DC-2B6A-8F4D-9678-92EFF41498B1}" type="datetimeFigureOut">
              <a:rPr lang="en-US"/>
              <a:pPr>
                <a:defRPr/>
              </a:pPr>
              <a:t>1/28/25</a:t>
            </a:fld>
            <a:endParaRPr lang="en-US"/>
          </a:p>
        </p:txBody>
      </p:sp>
      <p:pic>
        <p:nvPicPr>
          <p:cNvPr id="9" name="Picture 8">
            <a:extLst>
              <a:ext uri="{FF2B5EF4-FFF2-40B4-BE49-F238E27FC236}">
                <a16:creationId xmlns:a16="http://schemas.microsoft.com/office/drawing/2014/main" id="{778562B3-8406-5745-AA60-FD0D5C713C47}"/>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103076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76200"/>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1"/>
            <a:ext cx="5384800" cy="4530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197600" y="1600201"/>
            <a:ext cx="5384800" cy="21891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197600" y="3941763"/>
            <a:ext cx="5384800" cy="21891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3">
            <a:extLst>
              <a:ext uri="{FF2B5EF4-FFF2-40B4-BE49-F238E27FC236}">
                <a16:creationId xmlns:a16="http://schemas.microsoft.com/office/drawing/2014/main" id="{8C40EB53-8FCC-CA40-8244-DB4D6F928989}"/>
              </a:ext>
            </a:extLst>
          </p:cNvPr>
          <p:cNvSpPr>
            <a:spLocks noGrp="1" noChangeArrowheads="1"/>
          </p:cNvSpPr>
          <p:nvPr>
            <p:ph type="ftr" sz="quarter" idx="10"/>
          </p:nvPr>
        </p:nvSpPr>
        <p:spPr>
          <a:ln/>
        </p:spPr>
        <p:txBody>
          <a:bodyPr/>
          <a:lstStyle>
            <a:lvl1pPr>
              <a:defRPr/>
            </a:lvl1pPr>
          </a:lstStyle>
          <a:p>
            <a:pPr>
              <a:defRPr/>
            </a:pPr>
            <a:endParaRPr lang="en-US" altLang="zh-TW"/>
          </a:p>
        </p:txBody>
      </p:sp>
      <p:pic>
        <p:nvPicPr>
          <p:cNvPr id="8" name="Picture 7">
            <a:extLst>
              <a:ext uri="{FF2B5EF4-FFF2-40B4-BE49-F238E27FC236}">
                <a16:creationId xmlns:a16="http://schemas.microsoft.com/office/drawing/2014/main" id="{D7AB0969-1C56-6C59-2EB7-6C4D7751478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9016480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6F739-D444-2D49-8365-D011425B6819}" type="datetime3">
              <a:rPr lang="en-US" smtClean="0"/>
              <a:t>28 January 2025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F64C545F-CC6B-1746-B1DD-CD203D6E1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9" name="Picture 2" descr="UTEP Miners Logo PNG Transparent &amp; SVG Vector - Freebie Supply">
            <a:extLst>
              <a:ext uri="{FF2B5EF4-FFF2-40B4-BE49-F238E27FC236}">
                <a16:creationId xmlns:a16="http://schemas.microsoft.com/office/drawing/2014/main" id="{5807C60D-E30A-AE4D-81C2-D8CD6DB96B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219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2C1CBD-57C8-EF4A-90DF-A2D5555D9928}" type="datetime3">
              <a:rPr lang="en-US" smtClean="0"/>
              <a:t>28 January 2025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6E5B12A9-5CF9-064C-8729-E8B1E5279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7" name="Picture 2" descr="UTEP Miners Logo PNG Transparent &amp; SVG Vector - Freebie Supply">
            <a:extLst>
              <a:ext uri="{FF2B5EF4-FFF2-40B4-BE49-F238E27FC236}">
                <a16:creationId xmlns:a16="http://schemas.microsoft.com/office/drawing/2014/main" id="{B40B6250-BBDE-FF70-E469-385DFF358F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43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44AB0-2FEC-7F4A-A9C7-810BDEE4ECD3}" type="datetime3">
              <a:rPr lang="en-US" smtClean="0"/>
              <a:t>28 January 2025</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870A5B93-F407-3F45-ADD5-EA1A0B384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9" name="Picture 2" descr="UTEP Miners Logo PNG Transparent &amp; SVG Vector - Freebie Supply">
            <a:extLst>
              <a:ext uri="{FF2B5EF4-FFF2-40B4-BE49-F238E27FC236}">
                <a16:creationId xmlns:a16="http://schemas.microsoft.com/office/drawing/2014/main" id="{4A479246-35A6-45E8-0CDF-94F5F39BD8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00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7AD48-39CC-574F-A277-7DDF4D97C115}" type="datetime3">
              <a:rPr lang="en-US" smtClean="0"/>
              <a:t>28 January 2025</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Footer Placeholder 4">
            <a:extLst>
              <a:ext uri="{FF2B5EF4-FFF2-40B4-BE49-F238E27FC236}">
                <a16:creationId xmlns:a16="http://schemas.microsoft.com/office/drawing/2014/main" id="{0416BF52-7EED-6B45-B23D-85F58128E882}"/>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10" name="Picture 2" descr="UTEP Miners Logo PNG Transparent &amp; SVG Vector - Freebie Supply">
            <a:extLst>
              <a:ext uri="{FF2B5EF4-FFF2-40B4-BE49-F238E27FC236}">
                <a16:creationId xmlns:a16="http://schemas.microsoft.com/office/drawing/2014/main" id="{327B6BDE-4CA6-4497-74CA-C7A1D35B76B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43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2453E-52F8-5243-9430-148D4C4741B0}" type="datetime3">
              <a:rPr lang="en-US" smtClean="0"/>
              <a:t>28 January 2025</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Footer Placeholder 4">
            <a:extLst>
              <a:ext uri="{FF2B5EF4-FFF2-40B4-BE49-F238E27FC236}">
                <a16:creationId xmlns:a16="http://schemas.microsoft.com/office/drawing/2014/main" id="{FB1D8A86-AF7E-8C48-825A-10A9BC40B4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6" name="Picture 2" descr="UTEP Miners Logo PNG Transparent &amp; SVG Vector - Freebie Supply">
            <a:extLst>
              <a:ext uri="{FF2B5EF4-FFF2-40B4-BE49-F238E27FC236}">
                <a16:creationId xmlns:a16="http://schemas.microsoft.com/office/drawing/2014/main" id="{79901AA4-DA2F-89E5-A9D6-16E833464E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1274"/>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F11A0-C4D5-0A41-96FB-B1A622FC2FA8}" type="datetime3">
              <a:rPr lang="en-US" smtClean="0"/>
              <a:t>28 January 2025</a:t>
            </a:fld>
            <a:endParaRPr lang="en-US" dirty="0"/>
          </a:p>
        </p:txBody>
      </p:sp>
      <p:sp>
        <p:nvSpPr>
          <p:cNvPr id="3" name="Footer Placeholder 2"/>
          <p:cNvSpPr>
            <a:spLocks noGrp="1"/>
          </p:cNvSpPr>
          <p:nvPr>
            <p:ph type="ftr" sz="quarter" idx="11"/>
          </p:nvPr>
        </p:nvSpPr>
        <p:spPr/>
        <p:txBody>
          <a:bodyPr/>
          <a:lstStyle/>
          <a:p>
            <a:r>
              <a:rPr lang="en-US"/>
              <a:t>Md Mizanur Rahman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pic>
        <p:nvPicPr>
          <p:cNvPr id="6" name="Picture 5">
            <a:extLst>
              <a:ext uri="{FF2B5EF4-FFF2-40B4-BE49-F238E27FC236}">
                <a16:creationId xmlns:a16="http://schemas.microsoft.com/office/drawing/2014/main" id="{2B71BF1C-3416-C7FE-1FE6-61509829DE1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09546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8AB8D-1F8B-5C46-AE68-5364F04CE7C8}"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8C4D90B0-FA63-62FA-2339-54213E364B84}"/>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75954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546262-A375-6944-A3A6-738BB5912950}" type="datetime3">
              <a:rPr lang="en-US" smtClean="0"/>
              <a:t>28 January 2025</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CFA1B36C-E0D6-FCAF-776A-755CDAFB68A6}"/>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3554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9544" y="-41275"/>
            <a:ext cx="10204255" cy="9379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28 January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70958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662" r:id="rId13"/>
    <p:sldLayoutId id="2147483843" r:id="rId14"/>
    <p:sldLayoutId id="2147483844" r:id="rId15"/>
    <p:sldLayoutId id="2147483846" r:id="rId1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www.powergrep.c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cyberciti.biz/faq/howto-use-grep-command-in-linux-unix/"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thegeekstuff.com/2009/03/15-practical-unix-grep-command-examples/"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iki.wireshark.org/SampleCaptures" TargetMode="External"/><Relationship Id="rId2" Type="http://schemas.openxmlformats.org/officeDocument/2006/relationships/hyperlink" Target="http://www.netresec.com/?page=PcapFile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sourceforge.net/projects/metasploitable/files/Metasploitable2/" TargetMode="External"/><Relationship Id="rId2" Type="http://schemas.openxmlformats.org/officeDocument/2006/relationships/hyperlink" Target="https://www.offensive-security.com/kali-linux-vmware-virtualbox-image-download/"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dev.windows.com/en-us/microsoft-edge/tools/vm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40.tiff"/><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4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9" y="420685"/>
            <a:ext cx="11026989" cy="915545"/>
          </a:xfrm>
        </p:spPr>
        <p:txBody>
          <a:bodyPr>
            <a:noAutofit/>
          </a:bodyPr>
          <a:lstStyle/>
          <a:p>
            <a:r>
              <a:rPr lang="en-US" sz="5400" dirty="0"/>
              <a:t>Network Security</a:t>
            </a:r>
            <a:endParaRPr lang="en-US" sz="5400" b="1" dirty="0"/>
          </a:p>
        </p:txBody>
      </p:sp>
      <p:sp>
        <p:nvSpPr>
          <p:cNvPr id="3" name="Subtitle 2"/>
          <p:cNvSpPr>
            <a:spLocks noGrp="1"/>
          </p:cNvSpPr>
          <p:nvPr>
            <p:ph type="subTitle" idx="1"/>
          </p:nvPr>
        </p:nvSpPr>
        <p:spPr>
          <a:xfrm>
            <a:off x="3326239" y="4892771"/>
            <a:ext cx="5677546" cy="628999"/>
          </a:xfrm>
        </p:spPr>
        <p:txBody>
          <a:bodyPr>
            <a:noAutofit/>
          </a:bodyPr>
          <a:lstStyle/>
          <a:p>
            <a:r>
              <a:rPr lang="en-US" sz="3500" dirty="0"/>
              <a:t>Dr. Sajedul Talukder</a:t>
            </a:r>
          </a:p>
          <a:p>
            <a:endParaRPr lang="en-US" sz="3500" dirty="0"/>
          </a:p>
        </p:txBody>
      </p:sp>
      <p:sp>
        <p:nvSpPr>
          <p:cNvPr id="8" name="Title 1"/>
          <p:cNvSpPr txBox="1">
            <a:spLocks/>
          </p:cNvSpPr>
          <p:nvPr/>
        </p:nvSpPr>
        <p:spPr>
          <a:xfrm>
            <a:off x="1566862" y="4200042"/>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2">
                    <a:lumMod val="75000"/>
                  </a:schemeClr>
                </a:solidFill>
              </a:rPr>
              <a:t>Lecture note</a:t>
            </a:r>
          </a:p>
        </p:txBody>
      </p:sp>
      <p:sp>
        <p:nvSpPr>
          <p:cNvPr id="4" name="Title 1">
            <a:extLst>
              <a:ext uri="{FF2B5EF4-FFF2-40B4-BE49-F238E27FC236}">
                <a16:creationId xmlns:a16="http://schemas.microsoft.com/office/drawing/2014/main" id="{37F7AD33-B35B-5D09-2EB9-AF18BFC21726}"/>
              </a:ext>
            </a:extLst>
          </p:cNvPr>
          <p:cNvSpPr txBox="1">
            <a:spLocks/>
          </p:cNvSpPr>
          <p:nvPr/>
        </p:nvSpPr>
        <p:spPr>
          <a:xfrm>
            <a:off x="1550150" y="2793135"/>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297C"/>
                </a:solidFill>
              </a:rPr>
              <a:t>CS 5352/6352 Computer Security</a:t>
            </a:r>
          </a:p>
        </p:txBody>
      </p:sp>
    </p:spTree>
    <p:extLst>
      <p:ext uri="{BB962C8B-B14F-4D97-AF65-F5344CB8AC3E}">
        <p14:creationId xmlns:p14="http://schemas.microsoft.com/office/powerpoint/2010/main" val="351173573"/>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2F636C1-D566-F547-A359-1D2AECEDBD8C}"/>
              </a:ext>
            </a:extLst>
          </p:cNvPr>
          <p:cNvSpPr>
            <a:spLocks noGrp="1" noChangeArrowheads="1"/>
          </p:cNvSpPr>
          <p:nvPr>
            <p:ph type="title"/>
          </p:nvPr>
        </p:nvSpPr>
        <p:spPr>
          <a:xfrm>
            <a:off x="838200" y="71437"/>
            <a:ext cx="7772400" cy="838200"/>
          </a:xfrm>
        </p:spPr>
        <p:txBody>
          <a:bodyPr/>
          <a:lstStyle/>
          <a:p>
            <a:r>
              <a:rPr lang="en-US" altLang="en-US" dirty="0"/>
              <a:t>Mapping your network</a:t>
            </a:r>
          </a:p>
        </p:txBody>
      </p:sp>
      <p:sp>
        <p:nvSpPr>
          <p:cNvPr id="24579" name="Rectangle 3">
            <a:extLst>
              <a:ext uri="{FF2B5EF4-FFF2-40B4-BE49-F238E27FC236}">
                <a16:creationId xmlns:a16="http://schemas.microsoft.com/office/drawing/2014/main" id="{D7275411-FDA8-0D4F-BE64-49A58B087413}"/>
              </a:ext>
            </a:extLst>
          </p:cNvPr>
          <p:cNvSpPr>
            <a:spLocks noGrp="1" noChangeArrowheads="1"/>
          </p:cNvSpPr>
          <p:nvPr>
            <p:ph type="body" idx="1"/>
          </p:nvPr>
        </p:nvSpPr>
        <p:spPr>
          <a:xfrm>
            <a:off x="838200" y="1253331"/>
            <a:ext cx="10515600" cy="4351338"/>
          </a:xfrm>
        </p:spPr>
        <p:txBody>
          <a:bodyPr/>
          <a:lstStyle/>
          <a:p>
            <a:r>
              <a:rPr lang="en-US" altLang="en-US" sz="2400" dirty="0"/>
              <a:t>Once the live hosts are known, a map of your network can be arrived at by determining how the hosts are connected together</a:t>
            </a:r>
          </a:p>
          <a:p>
            <a:r>
              <a:rPr lang="en-US" altLang="en-US" sz="2400" dirty="0"/>
              <a:t>In computing, traceroute and tracert are computer network diagnostic commands for displaying the route (path) and measuring transit delays of packets across an Internet Protocol (IP) network.</a:t>
            </a:r>
          </a:p>
          <a:p>
            <a:r>
              <a:rPr lang="en-US" altLang="en-US" sz="2400" dirty="0"/>
              <a:t>traceroute (</a:t>
            </a:r>
            <a:r>
              <a:rPr lang="en-US" altLang="en-US" sz="2400" dirty="0" err="1"/>
              <a:t>unix</a:t>
            </a:r>
            <a:r>
              <a:rPr lang="en-US" altLang="en-US" sz="2400" dirty="0"/>
              <a:t>/</a:t>
            </a:r>
            <a:r>
              <a:rPr lang="en-US" altLang="en-US" sz="2400" dirty="0" err="1"/>
              <a:t>linux</a:t>
            </a:r>
            <a:r>
              <a:rPr lang="en-US" altLang="en-US" sz="2400" dirty="0"/>
              <a:t>) / tracert (w2000). By doing repetitive traceroutes to the hosts discovered in the host scan the network topology can be discovered.</a:t>
            </a:r>
          </a:p>
        </p:txBody>
      </p:sp>
      <p:sp>
        <p:nvSpPr>
          <p:cNvPr id="24580" name="Text Box 4">
            <a:extLst>
              <a:ext uri="{FF2B5EF4-FFF2-40B4-BE49-F238E27FC236}">
                <a16:creationId xmlns:a16="http://schemas.microsoft.com/office/drawing/2014/main" id="{16C47595-0D1D-D64A-9E8A-4CBD592BEDE6}"/>
              </a:ext>
            </a:extLst>
          </p:cNvPr>
          <p:cNvSpPr txBox="1">
            <a:spLocks noChangeArrowheads="1"/>
          </p:cNvSpPr>
          <p:nvPr/>
        </p:nvSpPr>
        <p:spPr bwMode="auto">
          <a:xfrm>
            <a:off x="2929731" y="4034015"/>
            <a:ext cx="6332538"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Microsoft(R) Windows NT(TM)</a:t>
            </a:r>
          </a:p>
          <a:p>
            <a:r>
              <a:rPr lang="en-US" altLang="en-US" sz="1600" dirty="0"/>
              <a:t>(C) Copyright 1985-1996 Microsoft Corp.</a:t>
            </a:r>
          </a:p>
          <a:p>
            <a:r>
              <a:rPr lang="en-US" altLang="en-US" sz="1600" dirty="0"/>
              <a:t>C:\users&gt;tracert </a:t>
            </a:r>
            <a:r>
              <a:rPr lang="en-US" altLang="en-US" sz="1600" dirty="0" err="1"/>
              <a:t>mail.binghamton.edu</a:t>
            </a:r>
            <a:endParaRPr lang="en-US" altLang="en-US" sz="1600" dirty="0"/>
          </a:p>
          <a:p>
            <a:r>
              <a:rPr lang="en-US" altLang="en-US" sz="1600" dirty="0"/>
              <a:t>Tracing route to </a:t>
            </a:r>
            <a:r>
              <a:rPr lang="en-US" altLang="en-US" sz="1600" dirty="0" err="1"/>
              <a:t>mail.binghamton.edu</a:t>
            </a:r>
            <a:r>
              <a:rPr lang="en-US" altLang="en-US" sz="1600" dirty="0"/>
              <a:t> [128.226.1.18]</a:t>
            </a:r>
          </a:p>
          <a:p>
            <a:r>
              <a:rPr lang="en-US" altLang="en-US" sz="1600" dirty="0"/>
              <a:t>over a maximum of 30 hops:</a:t>
            </a:r>
          </a:p>
          <a:p>
            <a:endParaRPr lang="en-US" altLang="en-US" sz="1600" dirty="0"/>
          </a:p>
          <a:p>
            <a:r>
              <a:rPr lang="en-US" altLang="en-US" sz="1600" dirty="0"/>
              <a:t>  1   &lt;10 </a:t>
            </a:r>
            <a:r>
              <a:rPr lang="en-US" altLang="en-US" sz="1600" dirty="0" err="1"/>
              <a:t>ms</a:t>
            </a:r>
            <a:r>
              <a:rPr lang="en-US" altLang="en-US" sz="1600" dirty="0"/>
              <a:t>   &lt;10 </a:t>
            </a:r>
            <a:r>
              <a:rPr lang="en-US" altLang="en-US" sz="1600" dirty="0" err="1"/>
              <a:t>ms</a:t>
            </a:r>
            <a:r>
              <a:rPr lang="en-US" altLang="en-US" sz="1600" dirty="0"/>
              <a:t>   &lt;10 </a:t>
            </a:r>
            <a:r>
              <a:rPr lang="en-US" altLang="en-US" sz="1600" dirty="0" err="1"/>
              <a:t>ms</a:t>
            </a:r>
            <a:r>
              <a:rPr lang="en-US" altLang="en-US" sz="1600" dirty="0"/>
              <a:t>  128.226.121.1</a:t>
            </a:r>
          </a:p>
          <a:p>
            <a:r>
              <a:rPr lang="en-US" altLang="en-US" sz="1600" dirty="0"/>
              <a:t>  2   &lt;10 </a:t>
            </a:r>
            <a:r>
              <a:rPr lang="en-US" altLang="en-US" sz="1600" dirty="0" err="1"/>
              <a:t>ms</a:t>
            </a:r>
            <a:r>
              <a:rPr lang="en-US" altLang="en-US" sz="1600" dirty="0"/>
              <a:t>   &lt;10 </a:t>
            </a:r>
            <a:r>
              <a:rPr lang="en-US" altLang="en-US" sz="1600" dirty="0" err="1"/>
              <a:t>ms</a:t>
            </a:r>
            <a:r>
              <a:rPr lang="en-US" altLang="en-US" sz="1600" dirty="0"/>
              <a:t>   &lt;10 </a:t>
            </a:r>
            <a:r>
              <a:rPr lang="en-US" altLang="en-US" sz="1600" dirty="0" err="1"/>
              <a:t>ms</a:t>
            </a:r>
            <a:r>
              <a:rPr lang="en-US" altLang="en-US" sz="1600" dirty="0"/>
              <a:t>  128.226.100.25</a:t>
            </a:r>
          </a:p>
          <a:p>
            <a:r>
              <a:rPr lang="en-US" altLang="en-US" sz="1600" dirty="0"/>
              <a:t>  3   &lt;10 </a:t>
            </a:r>
            <a:r>
              <a:rPr lang="en-US" altLang="en-US" sz="1600" dirty="0" err="1"/>
              <a:t>ms</a:t>
            </a:r>
            <a:r>
              <a:rPr lang="en-US" altLang="en-US" sz="1600" dirty="0"/>
              <a:t>   &lt;10 </a:t>
            </a:r>
            <a:r>
              <a:rPr lang="en-US" altLang="en-US" sz="1600" dirty="0" err="1"/>
              <a:t>ms</a:t>
            </a:r>
            <a:r>
              <a:rPr lang="en-US" altLang="en-US" sz="1600" dirty="0"/>
              <a:t>   &lt;10 </a:t>
            </a:r>
            <a:r>
              <a:rPr lang="en-US" altLang="en-US" sz="1600" dirty="0" err="1"/>
              <a:t>ms</a:t>
            </a:r>
            <a:r>
              <a:rPr lang="en-US" altLang="en-US" sz="1600" dirty="0"/>
              <a:t>  bingnet2.cc.binghamton.edu [128.226.1.18]</a:t>
            </a:r>
          </a:p>
          <a:p>
            <a:r>
              <a:rPr lang="en-US" altLang="en-US" sz="1600" dirty="0"/>
              <a:t>Trace complete.</a:t>
            </a:r>
          </a:p>
          <a:p>
            <a:pPr>
              <a:spcBef>
                <a:spcPct val="50000"/>
              </a:spcBef>
            </a:pPr>
            <a:endParaRPr lang="en-US" altLang="en-US" b="1" dirty="0"/>
          </a:p>
        </p:txBody>
      </p:sp>
    </p:spTree>
    <p:extLst>
      <p:ext uri="{BB962C8B-B14F-4D97-AF65-F5344CB8AC3E}">
        <p14:creationId xmlns:p14="http://schemas.microsoft.com/office/powerpoint/2010/main" val="2684422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0EC526CB-B103-7645-A3EF-B448A6EC0B25}"/>
              </a:ext>
            </a:extLst>
          </p:cNvPr>
          <p:cNvSpPr>
            <a:spLocks noGrp="1"/>
          </p:cNvSpPr>
          <p:nvPr>
            <p:ph type="title"/>
          </p:nvPr>
        </p:nvSpPr>
        <p:spPr/>
        <p:txBody>
          <a:bodyPr/>
          <a:lstStyle/>
          <a:p>
            <a:r>
              <a:rPr lang="en-US" altLang="en-US" sz="3500"/>
              <a:t>HTTP Analysis – Packet Counter</a:t>
            </a:r>
          </a:p>
        </p:txBody>
      </p:sp>
      <p:pic>
        <p:nvPicPr>
          <p:cNvPr id="104451" name="Picture 2">
            <a:extLst>
              <a:ext uri="{FF2B5EF4-FFF2-40B4-BE49-F238E27FC236}">
                <a16:creationId xmlns:a16="http://schemas.microsoft.com/office/drawing/2014/main" id="{D548DBD9-34F4-7D4B-987B-3209AD07A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495426"/>
            <a:ext cx="38862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155346"/>
      </p:ext>
    </p:extLst>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96A0A9D6-3921-B64D-BF97-C4C8C16E6221}"/>
              </a:ext>
            </a:extLst>
          </p:cNvPr>
          <p:cNvSpPr>
            <a:spLocks noGrp="1"/>
          </p:cNvSpPr>
          <p:nvPr>
            <p:ph type="title"/>
          </p:nvPr>
        </p:nvSpPr>
        <p:spPr/>
        <p:txBody>
          <a:bodyPr/>
          <a:lstStyle/>
          <a:p>
            <a:r>
              <a:rPr lang="en-US" altLang="en-US" sz="3500"/>
              <a:t>HTTP Analysis – Requests</a:t>
            </a:r>
          </a:p>
        </p:txBody>
      </p:sp>
      <p:pic>
        <p:nvPicPr>
          <p:cNvPr id="105475" name="Picture 3">
            <a:extLst>
              <a:ext uri="{FF2B5EF4-FFF2-40B4-BE49-F238E27FC236}">
                <a16:creationId xmlns:a16="http://schemas.microsoft.com/office/drawing/2014/main" id="{5EE278F2-FF49-4D41-A0EB-22A5DAC40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600200"/>
            <a:ext cx="39909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282987"/>
      </p:ext>
    </p:extLst>
  </p:cSld>
  <p:clrMapOvr>
    <a:masterClrMapping/>
  </p:clrMapOvr>
  <p:transition advClick="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8FA3F65-73BD-484D-A339-71637CE76024}"/>
              </a:ext>
            </a:extLst>
          </p:cNvPr>
          <p:cNvSpPr>
            <a:spLocks noGrp="1" noChangeArrowheads="1"/>
          </p:cNvSpPr>
          <p:nvPr>
            <p:ph type="title"/>
          </p:nvPr>
        </p:nvSpPr>
        <p:spPr/>
        <p:txBody>
          <a:bodyPr/>
          <a:lstStyle/>
          <a:p>
            <a:pPr eaLnBrk="1" hangingPunct="1"/>
            <a:r>
              <a:rPr lang="en-US" altLang="en-US" sz="3600"/>
              <a:t>Improving WireShark Performance</a:t>
            </a:r>
          </a:p>
        </p:txBody>
      </p:sp>
      <p:sp>
        <p:nvSpPr>
          <p:cNvPr id="107523" name="Rectangle 3">
            <a:extLst>
              <a:ext uri="{FF2B5EF4-FFF2-40B4-BE49-F238E27FC236}">
                <a16:creationId xmlns:a16="http://schemas.microsoft.com/office/drawing/2014/main" id="{F2B49D2C-57DC-1844-864E-E3D2D098FE61}"/>
              </a:ext>
            </a:extLst>
          </p:cNvPr>
          <p:cNvSpPr>
            <a:spLocks noGrp="1" noChangeArrowheads="1"/>
          </p:cNvSpPr>
          <p:nvPr>
            <p:ph type="body" idx="1"/>
          </p:nvPr>
        </p:nvSpPr>
        <p:spPr/>
        <p:txBody>
          <a:bodyPr/>
          <a:lstStyle/>
          <a:p>
            <a:pPr eaLnBrk="1" hangingPunct="1"/>
            <a:r>
              <a:rPr lang="en-US" altLang="en-US"/>
              <a:t>Don’t use capture filters</a:t>
            </a:r>
          </a:p>
          <a:p>
            <a:pPr eaLnBrk="1" hangingPunct="1"/>
            <a:r>
              <a:rPr lang="en-US" altLang="en-US"/>
              <a:t>Increase your read buffer size</a:t>
            </a:r>
          </a:p>
          <a:p>
            <a:pPr eaLnBrk="1" hangingPunct="1"/>
            <a:r>
              <a:rPr lang="en-US" altLang="en-US"/>
              <a:t>Don’t update the screen dynamically</a:t>
            </a:r>
          </a:p>
          <a:p>
            <a:pPr eaLnBrk="1" hangingPunct="1"/>
            <a:r>
              <a:rPr lang="en-US" altLang="en-US"/>
              <a:t>Get a faster computer</a:t>
            </a:r>
          </a:p>
          <a:p>
            <a:pPr eaLnBrk="1" hangingPunct="1"/>
            <a:r>
              <a:rPr lang="en-US" altLang="en-US"/>
              <a:t>Use a TAP</a:t>
            </a:r>
          </a:p>
          <a:p>
            <a:pPr eaLnBrk="1" hangingPunct="1"/>
            <a:r>
              <a:rPr lang="en-US" altLang="en-US"/>
              <a:t>Don’t resolve names</a:t>
            </a:r>
          </a:p>
        </p:txBody>
      </p:sp>
    </p:spTree>
    <p:extLst>
      <p:ext uri="{BB962C8B-B14F-4D97-AF65-F5344CB8AC3E}">
        <p14:creationId xmlns:p14="http://schemas.microsoft.com/office/powerpoint/2010/main" val="1939358635"/>
      </p:ext>
    </p:extLst>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4285EC0-6150-9D42-ADEA-496266849B92}"/>
              </a:ext>
            </a:extLst>
          </p:cNvPr>
          <p:cNvSpPr>
            <a:spLocks noGrp="1"/>
          </p:cNvSpPr>
          <p:nvPr>
            <p:ph type="title"/>
          </p:nvPr>
        </p:nvSpPr>
        <p:spPr/>
        <p:txBody>
          <a:bodyPr/>
          <a:lstStyle/>
          <a:p>
            <a:r>
              <a:rPr lang="en-US" altLang="en-US"/>
              <a:t>Post-Processing Text File</a:t>
            </a:r>
          </a:p>
        </p:txBody>
      </p:sp>
      <p:sp>
        <p:nvSpPr>
          <p:cNvPr id="109571" name="Content Placeholder 2">
            <a:extLst>
              <a:ext uri="{FF2B5EF4-FFF2-40B4-BE49-F238E27FC236}">
                <a16:creationId xmlns:a16="http://schemas.microsoft.com/office/drawing/2014/main" id="{17F7DC7F-3D3A-BB41-AC49-258706DD2E09}"/>
              </a:ext>
            </a:extLst>
          </p:cNvPr>
          <p:cNvSpPr>
            <a:spLocks noGrp="1"/>
          </p:cNvSpPr>
          <p:nvPr>
            <p:ph idx="1"/>
          </p:nvPr>
        </p:nvSpPr>
        <p:spPr/>
        <p:txBody>
          <a:bodyPr/>
          <a:lstStyle/>
          <a:p>
            <a:r>
              <a:rPr lang="en-US" altLang="en-US"/>
              <a:t>For saved text-format packet files, further analysis needs coding or special tools</a:t>
            </a:r>
          </a:p>
          <a:p>
            <a:r>
              <a:rPr lang="en-US" altLang="en-US"/>
              <a:t>One useful tool on Unix:  Grep</a:t>
            </a:r>
          </a:p>
          <a:p>
            <a:pPr lvl="1"/>
            <a:r>
              <a:rPr lang="en-US" altLang="en-US"/>
              <a:t>On Windows:  PowerGrep  </a:t>
            </a:r>
            <a:r>
              <a:rPr lang="en-US" altLang="en-US">
                <a:hlinkClick r:id="rId3"/>
              </a:rPr>
              <a:t>http://www.powergrep.com/</a:t>
            </a:r>
            <a:endParaRPr lang="en-US" altLang="en-US"/>
          </a:p>
          <a:p>
            <a:pPr lvl="1"/>
            <a:r>
              <a:rPr lang="en-US" altLang="en-US"/>
              <a:t>Command-line based utility for searching plain-text data sets for lines matching a regular expression. </a:t>
            </a:r>
          </a:p>
        </p:txBody>
      </p:sp>
      <p:sp>
        <p:nvSpPr>
          <p:cNvPr id="109572" name="Slide Number Placeholder 3">
            <a:extLst>
              <a:ext uri="{FF2B5EF4-FFF2-40B4-BE49-F238E27FC236}">
                <a16:creationId xmlns:a16="http://schemas.microsoft.com/office/drawing/2014/main" id="{B7933CA7-6F2A-4C42-9602-EAD7039BF63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4BFD0D01-AB3D-D84C-AB5E-FF5F0F5D542E}" type="slidenum">
              <a:rPr lang="zh-CN" altLang="en-US" sz="1400">
                <a:solidFill>
                  <a:schemeClr val="tx1"/>
                </a:solidFill>
              </a:rPr>
              <a:pPr>
                <a:buClrTx/>
                <a:buSzTx/>
                <a:buFontTx/>
                <a:buNone/>
              </a:pPr>
              <a:t>102</a:t>
            </a:fld>
            <a:endParaRPr lang="en-US" altLang="zh-CN" sz="1400">
              <a:solidFill>
                <a:schemeClr val="tx1"/>
              </a:solidFill>
            </a:endParaRPr>
          </a:p>
        </p:txBody>
      </p:sp>
    </p:spTree>
    <p:extLst>
      <p:ext uri="{BB962C8B-B14F-4D97-AF65-F5344CB8AC3E}">
        <p14:creationId xmlns:p14="http://schemas.microsoft.com/office/powerpoint/2010/main" val="1990579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323B065E-4962-8B4C-AA92-AE0A12817286}"/>
              </a:ext>
            </a:extLst>
          </p:cNvPr>
          <p:cNvSpPr>
            <a:spLocks noGrp="1"/>
          </p:cNvSpPr>
          <p:nvPr>
            <p:ph type="title"/>
          </p:nvPr>
        </p:nvSpPr>
        <p:spPr/>
        <p:txBody>
          <a:bodyPr/>
          <a:lstStyle/>
          <a:p>
            <a:r>
              <a:rPr lang="en-US" altLang="en-US"/>
              <a:t>Basic usage of Grep </a:t>
            </a:r>
          </a:p>
        </p:txBody>
      </p:sp>
      <p:sp>
        <p:nvSpPr>
          <p:cNvPr id="111619" name="Content Placeholder 2">
            <a:extLst>
              <a:ext uri="{FF2B5EF4-FFF2-40B4-BE49-F238E27FC236}">
                <a16:creationId xmlns:a16="http://schemas.microsoft.com/office/drawing/2014/main" id="{7A56E2C2-1991-7140-BAE6-95E264A9B7E6}"/>
              </a:ext>
            </a:extLst>
          </p:cNvPr>
          <p:cNvSpPr>
            <a:spLocks noGrp="1"/>
          </p:cNvSpPr>
          <p:nvPr>
            <p:ph idx="1"/>
          </p:nvPr>
        </p:nvSpPr>
        <p:spPr>
          <a:xfrm>
            <a:off x="1989138" y="1374776"/>
            <a:ext cx="8153400" cy="4359275"/>
          </a:xfrm>
        </p:spPr>
        <p:txBody>
          <a:bodyPr>
            <a:normAutofit fontScale="92500" lnSpcReduction="20000"/>
          </a:bodyPr>
          <a:lstStyle/>
          <a:p>
            <a:r>
              <a:rPr lang="en-US" altLang="en-US"/>
              <a:t>Command-line text-search program in Linux</a:t>
            </a:r>
          </a:p>
          <a:p>
            <a:r>
              <a:rPr lang="en-US" altLang="en-US"/>
              <a:t>Some useful usage:</a:t>
            </a:r>
          </a:p>
          <a:p>
            <a:pPr lvl="1"/>
            <a:r>
              <a:rPr lang="en-US" altLang="en-US" sz="1800"/>
              <a:t>Grep ‘word’ filename    # find lines with ‘word’</a:t>
            </a:r>
          </a:p>
          <a:p>
            <a:pPr lvl="1"/>
            <a:r>
              <a:rPr lang="en-US" altLang="en-US" sz="1800"/>
              <a:t>Grep –v ‘word’ filename # find lines without ‘word’</a:t>
            </a:r>
          </a:p>
          <a:p>
            <a:pPr lvl="1"/>
            <a:r>
              <a:rPr lang="en-US" altLang="en-US" sz="1800"/>
              <a:t>Grep ‘^word’ filename   # find lines beginning with ‘word’</a:t>
            </a:r>
          </a:p>
          <a:p>
            <a:pPr lvl="1"/>
            <a:r>
              <a:rPr lang="en-US" altLang="en-US" sz="1800"/>
              <a:t>Grep ‘word’ filename &gt; file2  # output lines with ‘word’ to file2</a:t>
            </a:r>
          </a:p>
          <a:p>
            <a:pPr lvl="1"/>
            <a:r>
              <a:rPr lang="en-US" altLang="en-US" sz="1800"/>
              <a:t>ls -l | grep rwxrwxrwx   # list files that have ‘rwxrwxrwx’ feature</a:t>
            </a:r>
          </a:p>
          <a:p>
            <a:pPr lvl="1"/>
            <a:r>
              <a:rPr lang="en-US" altLang="en-US" sz="1800"/>
              <a:t>grep  '^[0-4]‘ filename # find lines beginning with any of the numbers from 0-4</a:t>
            </a:r>
          </a:p>
          <a:p>
            <a:pPr lvl="1"/>
            <a:r>
              <a:rPr lang="en-US" altLang="en-US" sz="1800"/>
              <a:t>Grep –c ‘word’ filename    # find lines with ‘word’ and print out the number of these lines</a:t>
            </a:r>
          </a:p>
          <a:p>
            <a:pPr lvl="1"/>
            <a:r>
              <a:rPr lang="en-US" altLang="en-US" sz="1800"/>
              <a:t>Grep –i ‘word’ filename  # find lines with ‘word’ regardless of case</a:t>
            </a:r>
          </a:p>
          <a:p>
            <a:pPr lvl="1"/>
            <a:endParaRPr lang="en-US" altLang="en-US" sz="1800"/>
          </a:p>
          <a:p>
            <a:r>
              <a:rPr lang="en-US" altLang="en-US" sz="2400"/>
              <a:t>Many tutorials on grep online</a:t>
            </a:r>
          </a:p>
          <a:p>
            <a:pPr lvl="1"/>
            <a:r>
              <a:rPr lang="en-US" altLang="en-US" sz="1800">
                <a:hlinkClick r:id="rId3"/>
              </a:rPr>
              <a:t>http://www.cyberciti.biz/faq/howto-use-grep-command-in-linux-unix/</a:t>
            </a:r>
            <a:endParaRPr lang="en-US" altLang="en-US" sz="1800"/>
          </a:p>
          <a:p>
            <a:pPr lvl="1"/>
            <a:r>
              <a:rPr lang="en-US" altLang="en-US" sz="1800">
                <a:hlinkClick r:id="rId4"/>
              </a:rPr>
              <a:t>http://www.thegeekstuff.com/2009/03/15-practical-unix-grep-command-examples/</a:t>
            </a:r>
            <a:endParaRPr lang="en-US" altLang="en-US" sz="1800"/>
          </a:p>
          <a:p>
            <a:pPr lvl="1"/>
            <a:endParaRPr lang="en-US" altLang="en-US" sz="2000"/>
          </a:p>
          <a:p>
            <a:endParaRPr lang="en-US" altLang="en-US" sz="2400"/>
          </a:p>
        </p:txBody>
      </p:sp>
      <p:sp>
        <p:nvSpPr>
          <p:cNvPr id="111620" name="Slide Number Placeholder 3">
            <a:extLst>
              <a:ext uri="{FF2B5EF4-FFF2-40B4-BE49-F238E27FC236}">
                <a16:creationId xmlns:a16="http://schemas.microsoft.com/office/drawing/2014/main" id="{F9515B44-A0C4-AC48-AD66-5024D237530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C4CFEEDF-3086-6244-89DF-30F111EE3A6E}" type="slidenum">
              <a:rPr lang="zh-CN" altLang="en-US" sz="1400">
                <a:solidFill>
                  <a:schemeClr val="tx1"/>
                </a:solidFill>
              </a:rPr>
              <a:pPr>
                <a:buClrTx/>
                <a:buSzTx/>
                <a:buFontTx/>
                <a:buNone/>
              </a:pPr>
              <a:t>103</a:t>
            </a:fld>
            <a:endParaRPr lang="en-US" altLang="zh-CN" sz="1400">
              <a:solidFill>
                <a:schemeClr val="tx1"/>
              </a:solidFill>
            </a:endParaRPr>
          </a:p>
        </p:txBody>
      </p:sp>
    </p:spTree>
    <p:extLst>
      <p:ext uri="{BB962C8B-B14F-4D97-AF65-F5344CB8AC3E}">
        <p14:creationId xmlns:p14="http://schemas.microsoft.com/office/powerpoint/2010/main" val="41008255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8601B8A7-F85D-024C-98D4-AA2E8D598EF3}"/>
              </a:ext>
            </a:extLst>
          </p:cNvPr>
          <p:cNvSpPr>
            <a:spLocks noGrp="1"/>
          </p:cNvSpPr>
          <p:nvPr>
            <p:ph type="title"/>
          </p:nvPr>
        </p:nvSpPr>
        <p:spPr/>
        <p:txBody>
          <a:bodyPr/>
          <a:lstStyle/>
          <a:p>
            <a:r>
              <a:rPr lang="en-US" altLang="en-US"/>
              <a:t>On-line Wireshark Trace Files</a:t>
            </a:r>
          </a:p>
        </p:txBody>
      </p:sp>
      <p:sp>
        <p:nvSpPr>
          <p:cNvPr id="113667" name="Content Placeholder 2">
            <a:extLst>
              <a:ext uri="{FF2B5EF4-FFF2-40B4-BE49-F238E27FC236}">
                <a16:creationId xmlns:a16="http://schemas.microsoft.com/office/drawing/2014/main" id="{6AEC3C7C-40D2-5644-867D-0367B510974B}"/>
              </a:ext>
            </a:extLst>
          </p:cNvPr>
          <p:cNvSpPr>
            <a:spLocks noGrp="1"/>
          </p:cNvSpPr>
          <p:nvPr>
            <p:ph idx="1"/>
          </p:nvPr>
        </p:nvSpPr>
        <p:spPr/>
        <p:txBody>
          <a:bodyPr/>
          <a:lstStyle/>
          <a:p>
            <a:r>
              <a:rPr lang="en-US" altLang="en-US"/>
              <a:t>Public available .pcap files:</a:t>
            </a:r>
          </a:p>
          <a:p>
            <a:pPr lvl="1"/>
            <a:r>
              <a:rPr lang="en-US" altLang="en-US">
                <a:hlinkClick r:id="rId2"/>
              </a:rPr>
              <a:t>http://www.netresec.com/?page=PcapFiles</a:t>
            </a:r>
            <a:endParaRPr lang="en-US" altLang="en-US"/>
          </a:p>
          <a:p>
            <a:endParaRPr lang="en-US" altLang="en-US"/>
          </a:p>
          <a:p>
            <a:r>
              <a:rPr lang="en-US" altLang="en-US"/>
              <a:t>http://www.tp.org/jay/nwanalysis/traces/Lab%20Trace%20Files/</a:t>
            </a:r>
          </a:p>
          <a:p>
            <a:endParaRPr lang="en-US" altLang="en-US"/>
          </a:p>
          <a:p>
            <a:r>
              <a:rPr lang="en-US" altLang="en-US"/>
              <a:t>Wiki Sample capture</a:t>
            </a:r>
          </a:p>
          <a:p>
            <a:pPr lvl="1"/>
            <a:r>
              <a:rPr lang="en-US" altLang="en-US">
                <a:hlinkClick r:id="rId3"/>
              </a:rPr>
              <a:t>https://wiki.wireshark.org/SampleCaptures</a:t>
            </a:r>
            <a:endParaRPr lang="en-US" altLang="en-US"/>
          </a:p>
          <a:p>
            <a:pPr lvl="1"/>
            <a:endParaRPr lang="en-US" altLang="en-US"/>
          </a:p>
        </p:txBody>
      </p:sp>
      <p:sp>
        <p:nvSpPr>
          <p:cNvPr id="113668" name="Slide Number Placeholder 3">
            <a:extLst>
              <a:ext uri="{FF2B5EF4-FFF2-40B4-BE49-F238E27FC236}">
                <a16:creationId xmlns:a16="http://schemas.microsoft.com/office/drawing/2014/main" id="{515C7534-4120-1D45-B50D-BD22E81C343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C3F606F8-0061-CB4A-89BD-A942058104D5}" type="slidenum">
              <a:rPr lang="zh-CN" altLang="en-US" sz="1400">
                <a:solidFill>
                  <a:schemeClr val="tx1"/>
                </a:solidFill>
              </a:rPr>
              <a:pPr>
                <a:buClrTx/>
                <a:buSzTx/>
                <a:buFontTx/>
                <a:buNone/>
              </a:pPr>
              <a:t>104</a:t>
            </a:fld>
            <a:endParaRPr lang="en-US" altLang="zh-CN" sz="1400">
              <a:solidFill>
                <a:schemeClr val="tx1"/>
              </a:solidFill>
            </a:endParaRPr>
          </a:p>
        </p:txBody>
      </p:sp>
    </p:spTree>
    <p:extLst>
      <p:ext uri="{BB962C8B-B14F-4D97-AF65-F5344CB8AC3E}">
        <p14:creationId xmlns:p14="http://schemas.microsoft.com/office/powerpoint/2010/main" val="14563122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ECC69-83DD-014E-9F61-43AFB06A16C4}"/>
              </a:ext>
            </a:extLst>
          </p:cNvPr>
          <p:cNvPicPr>
            <a:picLocks noChangeAspect="1"/>
          </p:cNvPicPr>
          <p:nvPr/>
        </p:nvPicPr>
        <p:blipFill>
          <a:blip r:embed="rId2">
            <a:alphaModFix amt="20000"/>
          </a:blip>
          <a:stretch>
            <a:fillRect/>
          </a:stretch>
        </p:blipFill>
        <p:spPr>
          <a:xfrm>
            <a:off x="645265" y="-685800"/>
            <a:ext cx="9863191" cy="6858000"/>
          </a:xfrm>
          <a:prstGeom prst="rect">
            <a:avLst/>
          </a:prstGeom>
        </p:spPr>
      </p:pic>
      <p:sp>
        <p:nvSpPr>
          <p:cNvPr id="2" name="Title 1"/>
          <p:cNvSpPr>
            <a:spLocks noGrp="1"/>
          </p:cNvSpPr>
          <p:nvPr>
            <p:ph type="title"/>
          </p:nvPr>
        </p:nvSpPr>
        <p:spPr>
          <a:xfrm>
            <a:off x="1621631" y="1859756"/>
            <a:ext cx="8948738" cy="3138488"/>
          </a:xfrm>
        </p:spPr>
        <p:txBody>
          <a:bodyPr>
            <a:normAutofit/>
          </a:bodyPr>
          <a:lstStyle/>
          <a:p>
            <a:r>
              <a:rPr lang="en-US" sz="6000" b="1" dirty="0"/>
              <a:t>Now Let’s Start Our Journey With the Virtualization Lab</a:t>
            </a:r>
          </a:p>
        </p:txBody>
      </p:sp>
    </p:spTree>
    <p:extLst>
      <p:ext uri="{BB962C8B-B14F-4D97-AF65-F5344CB8AC3E}">
        <p14:creationId xmlns:p14="http://schemas.microsoft.com/office/powerpoint/2010/main" val="22736259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5C7852A-CFBA-0A41-8DB1-6785D3011153}"/>
              </a:ext>
            </a:extLst>
          </p:cNvPr>
          <p:cNvSpPr>
            <a:spLocks noGrp="1"/>
          </p:cNvSpPr>
          <p:nvPr>
            <p:ph type="title"/>
          </p:nvPr>
        </p:nvSpPr>
        <p:spPr/>
        <p:txBody>
          <a:bodyPr/>
          <a:lstStyle/>
          <a:p>
            <a:pPr>
              <a:defRPr/>
            </a:pPr>
            <a:r>
              <a:rPr lang="en-US" altLang="en-US"/>
              <a:t>Virtualization Software</a:t>
            </a:r>
          </a:p>
        </p:txBody>
      </p:sp>
      <p:sp>
        <p:nvSpPr>
          <p:cNvPr id="12291" name="Content Placeholder 2">
            <a:extLst>
              <a:ext uri="{FF2B5EF4-FFF2-40B4-BE49-F238E27FC236}">
                <a16:creationId xmlns:a16="http://schemas.microsoft.com/office/drawing/2014/main" id="{13A0FB52-9C08-DA41-AB2F-220A6847752D}"/>
              </a:ext>
            </a:extLst>
          </p:cNvPr>
          <p:cNvSpPr>
            <a:spLocks noGrp="1"/>
          </p:cNvSpPr>
          <p:nvPr>
            <p:ph idx="1"/>
          </p:nvPr>
        </p:nvSpPr>
        <p:spPr/>
        <p:txBody>
          <a:bodyPr/>
          <a:lstStyle/>
          <a:p>
            <a:r>
              <a:rPr lang="en-US" altLang="en-US"/>
              <a:t>Runs operating systems in fully emulated environment</a:t>
            </a:r>
          </a:p>
          <a:p>
            <a:pPr lvl="1"/>
            <a:r>
              <a:rPr lang="en-US" altLang="en-US"/>
              <a:t>Vmware  (Vmware Inc.)</a:t>
            </a:r>
          </a:p>
          <a:p>
            <a:pPr lvl="1"/>
            <a:r>
              <a:rPr lang="en-US" altLang="en-US"/>
              <a:t>VirtualBox (Oracle)</a:t>
            </a:r>
          </a:p>
          <a:p>
            <a:pPr lvl="1"/>
            <a:r>
              <a:rPr lang="en-US" altLang="en-US"/>
              <a:t>Virtual PC (Microsoft)</a:t>
            </a:r>
          </a:p>
          <a:p>
            <a:pPr lvl="1"/>
            <a:r>
              <a:rPr lang="en-US" altLang="en-US"/>
              <a:t>Xen (open source project)</a:t>
            </a:r>
          </a:p>
        </p:txBody>
      </p:sp>
    </p:spTree>
    <p:extLst>
      <p:ext uri="{BB962C8B-B14F-4D97-AF65-F5344CB8AC3E}">
        <p14:creationId xmlns:p14="http://schemas.microsoft.com/office/powerpoint/2010/main" val="2687473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FB659C8-C78C-7241-982C-D9D3AA4B2695}"/>
              </a:ext>
            </a:extLst>
          </p:cNvPr>
          <p:cNvSpPr>
            <a:spLocks noGrp="1"/>
          </p:cNvSpPr>
          <p:nvPr>
            <p:ph type="title"/>
          </p:nvPr>
        </p:nvSpPr>
        <p:spPr/>
        <p:txBody>
          <a:bodyPr/>
          <a:lstStyle/>
          <a:p>
            <a:pPr>
              <a:defRPr/>
            </a:pPr>
            <a:r>
              <a:rPr lang="en-US" altLang="en-US"/>
              <a:t>Virtualization Terminology</a:t>
            </a:r>
          </a:p>
        </p:txBody>
      </p:sp>
      <p:sp>
        <p:nvSpPr>
          <p:cNvPr id="13315" name="Content Placeholder 2">
            <a:extLst>
              <a:ext uri="{FF2B5EF4-FFF2-40B4-BE49-F238E27FC236}">
                <a16:creationId xmlns:a16="http://schemas.microsoft.com/office/drawing/2014/main" id="{2D79E2AA-4350-D946-8071-2435ED281DBC}"/>
              </a:ext>
            </a:extLst>
          </p:cNvPr>
          <p:cNvSpPr>
            <a:spLocks noGrp="1"/>
          </p:cNvSpPr>
          <p:nvPr>
            <p:ph idx="1"/>
          </p:nvPr>
        </p:nvSpPr>
        <p:spPr/>
        <p:txBody>
          <a:bodyPr/>
          <a:lstStyle/>
          <a:p>
            <a:r>
              <a:rPr lang="en-US" altLang="en-US" b="1" i="1"/>
              <a:t>Host OS</a:t>
            </a:r>
            <a:r>
              <a:rPr lang="en-US" altLang="en-US" i="1"/>
              <a:t> – </a:t>
            </a:r>
            <a:r>
              <a:rPr lang="en-US" altLang="en-US"/>
              <a:t>running on physical computer</a:t>
            </a:r>
          </a:p>
          <a:p>
            <a:pPr lvl="1"/>
            <a:r>
              <a:rPr lang="en-US" altLang="en-US"/>
              <a:t>Only one host OS may run at a time</a:t>
            </a:r>
          </a:p>
          <a:p>
            <a:pPr lvl="1"/>
            <a:r>
              <a:rPr lang="en-US" altLang="en-US"/>
              <a:t>“Hosts” the other running operating systems</a:t>
            </a:r>
          </a:p>
          <a:p>
            <a:r>
              <a:rPr lang="en-US" altLang="en-US" b="1" i="1"/>
              <a:t>Guest OS</a:t>
            </a:r>
            <a:r>
              <a:rPr lang="en-US" altLang="en-US" b="1"/>
              <a:t> – </a:t>
            </a:r>
            <a:r>
              <a:rPr lang="en-US" altLang="en-US"/>
              <a:t>running in emulated environment</a:t>
            </a:r>
          </a:p>
          <a:p>
            <a:pPr lvl="1"/>
            <a:r>
              <a:rPr lang="en-US" altLang="en-US"/>
              <a:t>Can run multiple guests at the same time</a:t>
            </a:r>
          </a:p>
          <a:p>
            <a:pPr lvl="1"/>
            <a:r>
              <a:rPr lang="en-US" altLang="en-US"/>
              <a:t>Guest </a:t>
            </a:r>
            <a:r>
              <a:rPr lang="en-US" altLang="en-US" b="1" i="1"/>
              <a:t>thinks</a:t>
            </a:r>
            <a:r>
              <a:rPr lang="en-US" altLang="en-US"/>
              <a:t> it is running on actual hardware</a:t>
            </a:r>
          </a:p>
          <a:p>
            <a:r>
              <a:rPr lang="en-US" altLang="en-US" b="1" i="1"/>
              <a:t>Virtual machine</a:t>
            </a:r>
            <a:r>
              <a:rPr lang="en-US" altLang="en-US"/>
              <a:t> – set of files that make up a guest OS</a:t>
            </a:r>
            <a:endParaRPr lang="en-US" altLang="en-US" b="1" i="1"/>
          </a:p>
          <a:p>
            <a:endParaRPr lang="en-US" altLang="en-US"/>
          </a:p>
        </p:txBody>
      </p:sp>
    </p:spTree>
    <p:extLst>
      <p:ext uri="{BB962C8B-B14F-4D97-AF65-F5344CB8AC3E}">
        <p14:creationId xmlns:p14="http://schemas.microsoft.com/office/powerpoint/2010/main" val="4472616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E6D7E6A-914C-B24B-AD73-55BA6A0A3966}"/>
              </a:ext>
            </a:extLst>
          </p:cNvPr>
          <p:cNvSpPr>
            <a:spLocks noGrp="1"/>
          </p:cNvSpPr>
          <p:nvPr>
            <p:ph type="title"/>
          </p:nvPr>
        </p:nvSpPr>
        <p:spPr/>
        <p:txBody>
          <a:bodyPr/>
          <a:lstStyle/>
          <a:p>
            <a:pPr>
              <a:defRPr/>
            </a:pPr>
            <a:r>
              <a:rPr lang="en-US" altLang="en-US"/>
              <a:t>Virtual Machine Advantages</a:t>
            </a:r>
          </a:p>
        </p:txBody>
      </p:sp>
      <p:sp>
        <p:nvSpPr>
          <p:cNvPr id="14339" name="Content Placeholder 2">
            <a:extLst>
              <a:ext uri="{FF2B5EF4-FFF2-40B4-BE49-F238E27FC236}">
                <a16:creationId xmlns:a16="http://schemas.microsoft.com/office/drawing/2014/main" id="{327D8B56-69DB-2D48-9486-BB01E1150485}"/>
              </a:ext>
            </a:extLst>
          </p:cNvPr>
          <p:cNvSpPr>
            <a:spLocks noGrp="1"/>
          </p:cNvSpPr>
          <p:nvPr>
            <p:ph idx="1"/>
          </p:nvPr>
        </p:nvSpPr>
        <p:spPr/>
        <p:txBody>
          <a:bodyPr/>
          <a:lstStyle/>
          <a:p>
            <a:r>
              <a:rPr lang="en-US" altLang="en-US"/>
              <a:t>Can distribute a pre-configured OS</a:t>
            </a:r>
          </a:p>
          <a:p>
            <a:pPr lvl="1"/>
            <a:r>
              <a:rPr lang="en-US" altLang="en-US"/>
              <a:t>Run VM, install/configure it, then export to another VM image</a:t>
            </a:r>
          </a:p>
          <a:p>
            <a:r>
              <a:rPr lang="en-US" altLang="en-US"/>
              <a:t>Easy to create multiple snapshots</a:t>
            </a:r>
          </a:p>
          <a:p>
            <a:pPr lvl="1"/>
            <a:r>
              <a:rPr lang="en-US" altLang="en-US"/>
              <a:t>If something goes wrong, roll-back to a previously saved snapshot</a:t>
            </a:r>
          </a:p>
          <a:p>
            <a:r>
              <a:rPr lang="en-US" altLang="en-US"/>
              <a:t>Portable</a:t>
            </a:r>
          </a:p>
          <a:p>
            <a:pPr lvl="1"/>
            <a:r>
              <a:rPr lang="en-US" altLang="en-US"/>
              <a:t>Run on any host OS</a:t>
            </a:r>
          </a:p>
          <a:p>
            <a:pPr lvl="1"/>
            <a:r>
              <a:rPr lang="en-US" altLang="en-US"/>
              <a:t>Store on portable hard drive or laptop</a:t>
            </a:r>
          </a:p>
        </p:txBody>
      </p:sp>
    </p:spTree>
    <p:extLst>
      <p:ext uri="{BB962C8B-B14F-4D97-AF65-F5344CB8AC3E}">
        <p14:creationId xmlns:p14="http://schemas.microsoft.com/office/powerpoint/2010/main" val="232915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F8EEDAB6-3FB2-2542-8C22-587AD07555EE}"/>
              </a:ext>
            </a:extLst>
          </p:cNvPr>
          <p:cNvSpPr>
            <a:spLocks noGrp="1" noChangeArrowheads="1"/>
          </p:cNvSpPr>
          <p:nvPr>
            <p:ph type="title"/>
          </p:nvPr>
        </p:nvSpPr>
        <p:spPr>
          <a:ln/>
        </p:spPr>
        <p:txBody>
          <a:bodyPr/>
          <a:lstStyle/>
          <a:p>
            <a:r>
              <a:rPr lang="en-US" altLang="en-US"/>
              <a:t>Traceroute example</a:t>
            </a:r>
          </a:p>
        </p:txBody>
      </p:sp>
      <p:pic>
        <p:nvPicPr>
          <p:cNvPr id="5" name="Picture 4" descr="A black sign with white text&#10;&#10;Description automatically generated">
            <a:extLst>
              <a:ext uri="{FF2B5EF4-FFF2-40B4-BE49-F238E27FC236}">
                <a16:creationId xmlns:a16="http://schemas.microsoft.com/office/drawing/2014/main" id="{DC274D08-6E35-3D48-A2B1-43B4E7B897E4}"/>
              </a:ext>
            </a:extLst>
          </p:cNvPr>
          <p:cNvPicPr>
            <a:picLocks noChangeAspect="1"/>
          </p:cNvPicPr>
          <p:nvPr/>
        </p:nvPicPr>
        <p:blipFill>
          <a:blip r:embed="rId2"/>
          <a:stretch>
            <a:fillRect/>
          </a:stretch>
        </p:blipFill>
        <p:spPr>
          <a:xfrm>
            <a:off x="1638558" y="3111759"/>
            <a:ext cx="8077200" cy="2387600"/>
          </a:xfrm>
          <a:prstGeom prst="rect">
            <a:avLst/>
          </a:prstGeom>
        </p:spPr>
      </p:pic>
      <p:sp>
        <p:nvSpPr>
          <p:cNvPr id="8" name="Text Box 104">
            <a:extLst>
              <a:ext uri="{FF2B5EF4-FFF2-40B4-BE49-F238E27FC236}">
                <a16:creationId xmlns:a16="http://schemas.microsoft.com/office/drawing/2014/main" id="{59587A0F-BB68-F046-ACDD-A2CBD7C009E1}"/>
              </a:ext>
            </a:extLst>
          </p:cNvPr>
          <p:cNvSpPr txBox="1">
            <a:spLocks noChangeArrowheads="1"/>
          </p:cNvSpPr>
          <p:nvPr/>
        </p:nvSpPr>
        <p:spPr bwMode="auto">
          <a:xfrm>
            <a:off x="1149544" y="1358641"/>
            <a:ext cx="3959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traceroute &lt;target host&gt;</a:t>
            </a:r>
          </a:p>
        </p:txBody>
      </p:sp>
    </p:spTree>
    <p:extLst>
      <p:ext uri="{BB962C8B-B14F-4D97-AF65-F5344CB8AC3E}">
        <p14:creationId xmlns:p14="http://schemas.microsoft.com/office/powerpoint/2010/main" val="23621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9959B72-B0FE-694B-AD7C-A56A0364AC18}"/>
              </a:ext>
            </a:extLst>
          </p:cNvPr>
          <p:cNvSpPr>
            <a:spLocks noGrp="1"/>
          </p:cNvSpPr>
          <p:nvPr>
            <p:ph type="title"/>
          </p:nvPr>
        </p:nvSpPr>
        <p:spPr/>
        <p:txBody>
          <a:bodyPr/>
          <a:lstStyle/>
          <a:p>
            <a:pPr>
              <a:defRPr/>
            </a:pPr>
            <a:r>
              <a:rPr lang="en-US" altLang="en-US"/>
              <a:t>Virtual Machine Advantages</a:t>
            </a:r>
          </a:p>
        </p:txBody>
      </p:sp>
      <p:sp>
        <p:nvSpPr>
          <p:cNvPr id="15363" name="Content Placeholder 2">
            <a:extLst>
              <a:ext uri="{FF2B5EF4-FFF2-40B4-BE49-F238E27FC236}">
                <a16:creationId xmlns:a16="http://schemas.microsoft.com/office/drawing/2014/main" id="{1B62BBC2-FABC-424D-8554-731224652DA9}"/>
              </a:ext>
            </a:extLst>
          </p:cNvPr>
          <p:cNvSpPr>
            <a:spLocks noGrp="1"/>
          </p:cNvSpPr>
          <p:nvPr>
            <p:ph idx="1"/>
          </p:nvPr>
        </p:nvSpPr>
        <p:spPr/>
        <p:txBody>
          <a:bodyPr/>
          <a:lstStyle/>
          <a:p>
            <a:r>
              <a:rPr lang="en-US" altLang="en-US"/>
              <a:t>Sandbox</a:t>
            </a:r>
          </a:p>
          <a:p>
            <a:pPr lvl="1"/>
            <a:r>
              <a:rPr lang="en-US" altLang="en-US"/>
              <a:t>Does not affect anything on host OS</a:t>
            </a:r>
          </a:p>
          <a:p>
            <a:r>
              <a:rPr lang="en-US" altLang="en-US"/>
              <a:t>Networked</a:t>
            </a:r>
          </a:p>
          <a:p>
            <a:pPr lvl="1"/>
            <a:r>
              <a:rPr lang="en-US" altLang="en-US"/>
              <a:t>Can access over the network</a:t>
            </a:r>
          </a:p>
        </p:txBody>
      </p:sp>
    </p:spTree>
    <p:extLst>
      <p:ext uri="{BB962C8B-B14F-4D97-AF65-F5344CB8AC3E}">
        <p14:creationId xmlns:p14="http://schemas.microsoft.com/office/powerpoint/2010/main" val="6360879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9523-8F0E-CD4D-BAD5-2F1A67AC20A8}"/>
              </a:ext>
            </a:extLst>
          </p:cNvPr>
          <p:cNvSpPr>
            <a:spLocks noGrp="1"/>
          </p:cNvSpPr>
          <p:nvPr>
            <p:ph type="title"/>
          </p:nvPr>
        </p:nvSpPr>
        <p:spPr/>
        <p:txBody>
          <a:bodyPr/>
          <a:lstStyle/>
          <a:p>
            <a:pPr>
              <a:defRPr/>
            </a:pPr>
            <a:r>
              <a:rPr lang="en-US" dirty="0"/>
              <a:t>Guest OSes ---- Linux</a:t>
            </a:r>
          </a:p>
        </p:txBody>
      </p:sp>
      <p:sp>
        <p:nvSpPr>
          <p:cNvPr id="16387" name="Content Placeholder 2">
            <a:extLst>
              <a:ext uri="{FF2B5EF4-FFF2-40B4-BE49-F238E27FC236}">
                <a16:creationId xmlns:a16="http://schemas.microsoft.com/office/drawing/2014/main" id="{6414B3B9-04EA-0642-BE54-C880455E946C}"/>
              </a:ext>
            </a:extLst>
          </p:cNvPr>
          <p:cNvSpPr>
            <a:spLocks noGrp="1"/>
          </p:cNvSpPr>
          <p:nvPr>
            <p:ph idx="1"/>
          </p:nvPr>
        </p:nvSpPr>
        <p:spPr>
          <a:xfrm>
            <a:off x="1149544" y="1477780"/>
            <a:ext cx="7867650" cy="4800600"/>
          </a:xfrm>
        </p:spPr>
        <p:txBody>
          <a:bodyPr/>
          <a:lstStyle/>
          <a:p>
            <a:r>
              <a:rPr lang="en-US" altLang="en-US" dirty="0"/>
              <a:t>Kali Linux</a:t>
            </a:r>
          </a:p>
          <a:p>
            <a:pPr lvl="1"/>
            <a:r>
              <a:rPr lang="en-US" altLang="en-US" dirty="0"/>
              <a:t>Penetration testing preconfigured</a:t>
            </a:r>
          </a:p>
          <a:p>
            <a:pPr lvl="1"/>
            <a:r>
              <a:rPr lang="en-US" altLang="en-US" dirty="0"/>
              <a:t>A lot of hacking tools preinstalled</a:t>
            </a:r>
          </a:p>
          <a:p>
            <a:pPr lvl="1"/>
            <a:r>
              <a:rPr lang="en-US" altLang="en-US" sz="2000" dirty="0">
                <a:hlinkClick r:id="rId2"/>
              </a:rPr>
              <a:t>https://www.offensive-security.com/kali-linux-vmware-virtualbox-image-download/</a:t>
            </a:r>
            <a:endParaRPr lang="en-US" altLang="en-US" sz="2000" dirty="0"/>
          </a:p>
          <a:p>
            <a:pPr lvl="1"/>
            <a:r>
              <a:rPr lang="en-US" altLang="en-US" dirty="0"/>
              <a:t>Root Name: root     password: </a:t>
            </a:r>
            <a:r>
              <a:rPr lang="en-US" altLang="en-US" dirty="0" err="1"/>
              <a:t>toor</a:t>
            </a:r>
            <a:endParaRPr lang="en-US" altLang="en-US" dirty="0"/>
          </a:p>
          <a:p>
            <a:r>
              <a:rPr lang="en-US" altLang="en-US" dirty="0" err="1"/>
              <a:t>Metasploitable</a:t>
            </a:r>
            <a:r>
              <a:rPr lang="en-US" altLang="en-US" dirty="0"/>
              <a:t> </a:t>
            </a:r>
          </a:p>
          <a:p>
            <a:pPr lvl="1"/>
            <a:r>
              <a:rPr lang="en-US" altLang="en-US" dirty="0"/>
              <a:t>An intentionally vulnerable Linux VM</a:t>
            </a:r>
          </a:p>
          <a:p>
            <a:pPr lvl="1"/>
            <a:r>
              <a:rPr lang="en-US" altLang="en-US" dirty="0"/>
              <a:t>Security training, penetration testing</a:t>
            </a:r>
          </a:p>
          <a:p>
            <a:pPr lvl="1"/>
            <a:r>
              <a:rPr lang="en-US" altLang="en-US" sz="2000" dirty="0">
                <a:hlinkClick r:id="rId3"/>
              </a:rPr>
              <a:t>https://sourceforge.net/projects/metasploitable/files/Metasploitable2/</a:t>
            </a:r>
            <a:endParaRPr lang="en-US" altLang="en-US" sz="2000" dirty="0"/>
          </a:p>
          <a:p>
            <a:pPr lvl="1"/>
            <a:r>
              <a:rPr lang="en-US" altLang="en-US" dirty="0"/>
              <a:t>The default login and password is </a:t>
            </a:r>
            <a:r>
              <a:rPr lang="en-US" altLang="en-US" dirty="0" err="1"/>
              <a:t>msfadmin:msfadmin</a:t>
            </a:r>
            <a:endParaRPr lang="en-US" altLang="en-US" dirty="0"/>
          </a:p>
        </p:txBody>
      </p:sp>
    </p:spTree>
    <p:extLst>
      <p:ext uri="{BB962C8B-B14F-4D97-AF65-F5344CB8AC3E}">
        <p14:creationId xmlns:p14="http://schemas.microsoft.com/office/powerpoint/2010/main" val="13035591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5954-467D-D544-A10D-9DB7B8028813}"/>
              </a:ext>
            </a:extLst>
          </p:cNvPr>
          <p:cNvSpPr>
            <a:spLocks noGrp="1"/>
          </p:cNvSpPr>
          <p:nvPr>
            <p:ph type="title"/>
          </p:nvPr>
        </p:nvSpPr>
        <p:spPr/>
        <p:txBody>
          <a:bodyPr/>
          <a:lstStyle/>
          <a:p>
            <a:pPr>
              <a:defRPr/>
            </a:pPr>
            <a:r>
              <a:rPr lang="en-US" dirty="0"/>
              <a:t>Guest OSes ---- Windows</a:t>
            </a:r>
          </a:p>
        </p:txBody>
      </p:sp>
      <p:sp>
        <p:nvSpPr>
          <p:cNvPr id="17411" name="Content Placeholder 2">
            <a:extLst>
              <a:ext uri="{FF2B5EF4-FFF2-40B4-BE49-F238E27FC236}">
                <a16:creationId xmlns:a16="http://schemas.microsoft.com/office/drawing/2014/main" id="{91DC1ED0-7645-EB41-8018-4D64906E327C}"/>
              </a:ext>
            </a:extLst>
          </p:cNvPr>
          <p:cNvSpPr>
            <a:spLocks noGrp="1"/>
          </p:cNvSpPr>
          <p:nvPr>
            <p:ph idx="1"/>
          </p:nvPr>
        </p:nvSpPr>
        <p:spPr>
          <a:xfrm>
            <a:off x="1149544" y="1447800"/>
            <a:ext cx="7867650" cy="4800600"/>
          </a:xfrm>
        </p:spPr>
        <p:txBody>
          <a:bodyPr/>
          <a:lstStyle/>
          <a:p>
            <a:r>
              <a:rPr lang="en-US" altLang="en-US" dirty="0"/>
              <a:t>Windows VMs</a:t>
            </a:r>
          </a:p>
          <a:p>
            <a:pPr lvl="1"/>
            <a:r>
              <a:rPr lang="en-US" altLang="en-US" dirty="0"/>
              <a:t>Microsoft has made available a number of VMs that can be downloaded to test Microsoft Edge and different versions of IE.</a:t>
            </a:r>
          </a:p>
          <a:p>
            <a:pPr lvl="1"/>
            <a:r>
              <a:rPr lang="en-US" altLang="en-US" dirty="0"/>
              <a:t>Download from:  </a:t>
            </a:r>
            <a:r>
              <a:rPr lang="en-US" altLang="en-US" sz="2000" dirty="0">
                <a:hlinkClick r:id="rId2"/>
              </a:rPr>
              <a:t>https://dev.windows.com/en-us/microsoft-edge/tools/vms/</a:t>
            </a:r>
            <a:endParaRPr lang="en-US" altLang="en-US" sz="2000" dirty="0"/>
          </a:p>
          <a:p>
            <a:pPr lvl="1"/>
            <a:r>
              <a:rPr lang="en-US" altLang="en-US" sz="2000" dirty="0"/>
              <a:t>Currently it has Win7, Win8, Win10</a:t>
            </a:r>
          </a:p>
          <a:p>
            <a:pPr lvl="1"/>
            <a:r>
              <a:rPr lang="en-US" altLang="en-US" dirty="0"/>
              <a:t>Under the webpage, “Choose your OS” means your host OS</a:t>
            </a:r>
          </a:p>
          <a:p>
            <a:pPr lvl="1"/>
            <a:r>
              <a:rPr lang="en-US" altLang="en-US" dirty="0"/>
              <a:t>These virtual machines expire after 90 days.</a:t>
            </a:r>
          </a:p>
          <a:p>
            <a:pPr lvl="2"/>
            <a:r>
              <a:rPr lang="en-US" altLang="en-US" dirty="0"/>
              <a:t>setting a snapshot when you first install the virtual machine which you can roll back to later.</a:t>
            </a:r>
          </a:p>
        </p:txBody>
      </p:sp>
    </p:spTree>
    <p:extLst>
      <p:ext uri="{BB962C8B-B14F-4D97-AF65-F5344CB8AC3E}">
        <p14:creationId xmlns:p14="http://schemas.microsoft.com/office/powerpoint/2010/main" val="10498344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69604-BCE9-AE42-8340-0F80517CCD28}"/>
              </a:ext>
            </a:extLst>
          </p:cNvPr>
          <p:cNvSpPr>
            <a:spLocks noGrp="1"/>
          </p:cNvSpPr>
          <p:nvPr>
            <p:ph type="title"/>
          </p:nvPr>
        </p:nvSpPr>
        <p:spPr/>
        <p:txBody>
          <a:bodyPr/>
          <a:lstStyle/>
          <a:p>
            <a:pPr>
              <a:defRPr/>
            </a:pPr>
            <a:r>
              <a:rPr lang="en-US" dirty="0"/>
              <a:t>Install VM Images in </a:t>
            </a:r>
            <a:r>
              <a:rPr lang="en-US" dirty="0" err="1"/>
              <a:t>VirtualBox</a:t>
            </a:r>
            <a:endParaRPr lang="en-US" dirty="0"/>
          </a:p>
        </p:txBody>
      </p:sp>
      <p:sp>
        <p:nvSpPr>
          <p:cNvPr id="19459" name="Content Placeholder 2">
            <a:extLst>
              <a:ext uri="{FF2B5EF4-FFF2-40B4-BE49-F238E27FC236}">
                <a16:creationId xmlns:a16="http://schemas.microsoft.com/office/drawing/2014/main" id="{669C484C-FD76-F84D-AEAB-B2AF29029573}"/>
              </a:ext>
            </a:extLst>
          </p:cNvPr>
          <p:cNvSpPr>
            <a:spLocks noGrp="1"/>
          </p:cNvSpPr>
          <p:nvPr>
            <p:ph idx="1"/>
          </p:nvPr>
        </p:nvSpPr>
        <p:spPr>
          <a:xfrm>
            <a:off x="1149544" y="1342869"/>
            <a:ext cx="7199326" cy="4800600"/>
          </a:xfrm>
        </p:spPr>
        <p:txBody>
          <a:bodyPr/>
          <a:lstStyle/>
          <a:p>
            <a:r>
              <a:rPr lang="en-US" altLang="en-US" dirty="0"/>
              <a:t>https://</a:t>
            </a:r>
            <a:r>
              <a:rPr lang="en-US" altLang="en-US" dirty="0" err="1"/>
              <a:t>drive.google.com</a:t>
            </a:r>
            <a:r>
              <a:rPr lang="en-US" altLang="en-US" dirty="0"/>
              <a:t>/drive/folders/13r5Z-TDdB1SpSe9JWozSItAfLMlRE68v?usp=sharing</a:t>
            </a:r>
          </a:p>
          <a:p>
            <a:r>
              <a:rPr lang="en-US" altLang="en-US" dirty="0"/>
              <a:t>For VM images with .ova file type</a:t>
            </a:r>
          </a:p>
          <a:p>
            <a:pPr lvl="1"/>
            <a:r>
              <a:rPr lang="en-US" altLang="en-US" dirty="0"/>
              <a:t>VirtualBox menu:   </a:t>
            </a:r>
          </a:p>
          <a:p>
            <a:pPr lvl="2"/>
            <a:r>
              <a:rPr lang="en-US" altLang="en-US" dirty="0"/>
              <a:t>“</a:t>
            </a:r>
            <a:r>
              <a:rPr lang="en-US" altLang="en-US" dirty="0" err="1"/>
              <a:t>File”</a:t>
            </a:r>
            <a:r>
              <a:rPr lang="en-US" altLang="en-US" dirty="0" err="1">
                <a:sym typeface="Wingdings" pitchFamily="2" charset="2"/>
              </a:rPr>
              <a:t>”Import</a:t>
            </a:r>
            <a:r>
              <a:rPr lang="en-US" altLang="en-US" dirty="0">
                <a:sym typeface="Wingdings" pitchFamily="2" charset="2"/>
              </a:rPr>
              <a:t> Appliance”</a:t>
            </a:r>
          </a:p>
          <a:p>
            <a:pPr lvl="2"/>
            <a:r>
              <a:rPr lang="en-US" altLang="en-US" dirty="0">
                <a:sym typeface="Wingdings" pitchFamily="2" charset="2"/>
              </a:rPr>
              <a:t>Choose the *.ova image file to import </a:t>
            </a:r>
          </a:p>
          <a:p>
            <a:pPr marL="914400" lvl="2" indent="0">
              <a:buNone/>
            </a:pPr>
            <a:r>
              <a:rPr lang="en-US" altLang="en-US" dirty="0">
                <a:sym typeface="Wingdings" pitchFamily="2" charset="2"/>
              </a:rPr>
              <a:t>the VM image</a:t>
            </a:r>
          </a:p>
          <a:p>
            <a:pPr lvl="2"/>
            <a:r>
              <a:rPr lang="en-US" altLang="en-US" dirty="0">
                <a:sym typeface="Wingdings" pitchFamily="2" charset="2"/>
              </a:rPr>
              <a:t>Just use the default configurations</a:t>
            </a:r>
            <a:endParaRPr lang="en-US" altLang="en-US" dirty="0"/>
          </a:p>
        </p:txBody>
      </p:sp>
      <p:pic>
        <p:nvPicPr>
          <p:cNvPr id="19460" name="Picture 2">
            <a:extLst>
              <a:ext uri="{FF2B5EF4-FFF2-40B4-BE49-F238E27FC236}">
                <a16:creationId xmlns:a16="http://schemas.microsoft.com/office/drawing/2014/main" id="{391ADC9F-14EA-644B-BD1C-D739D2C127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3508" y="2397762"/>
            <a:ext cx="50292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422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AE70-C93A-2445-832E-41CDED182D06}"/>
              </a:ext>
            </a:extLst>
          </p:cNvPr>
          <p:cNvSpPr>
            <a:spLocks noGrp="1"/>
          </p:cNvSpPr>
          <p:nvPr>
            <p:ph type="title"/>
          </p:nvPr>
        </p:nvSpPr>
        <p:spPr/>
        <p:txBody>
          <a:bodyPr/>
          <a:lstStyle/>
          <a:p>
            <a:pPr>
              <a:defRPr/>
            </a:pPr>
            <a:r>
              <a:rPr lang="en-US" dirty="0"/>
              <a:t>Importing Alice, Mallet, Bob Image</a:t>
            </a:r>
          </a:p>
        </p:txBody>
      </p:sp>
      <p:sp>
        <p:nvSpPr>
          <p:cNvPr id="20483" name="Content Placeholder 2">
            <a:extLst>
              <a:ext uri="{FF2B5EF4-FFF2-40B4-BE49-F238E27FC236}">
                <a16:creationId xmlns:a16="http://schemas.microsoft.com/office/drawing/2014/main" id="{777E22CA-6036-C14E-8AE5-62FD242326F5}"/>
              </a:ext>
            </a:extLst>
          </p:cNvPr>
          <p:cNvSpPr>
            <a:spLocks noGrp="1"/>
          </p:cNvSpPr>
          <p:nvPr>
            <p:ph idx="1"/>
          </p:nvPr>
        </p:nvSpPr>
        <p:spPr>
          <a:xfrm>
            <a:off x="2346325" y="6053227"/>
            <a:ext cx="7499350" cy="609600"/>
          </a:xfrm>
        </p:spPr>
        <p:txBody>
          <a:bodyPr/>
          <a:lstStyle/>
          <a:p>
            <a:r>
              <a:rPr lang="en-US" altLang="en-US" dirty="0"/>
              <a:t>Take a while, so be patient…. ( a few minutes)</a:t>
            </a:r>
          </a:p>
        </p:txBody>
      </p:sp>
      <p:pic>
        <p:nvPicPr>
          <p:cNvPr id="20484" name="Picture 3">
            <a:extLst>
              <a:ext uri="{FF2B5EF4-FFF2-40B4-BE49-F238E27FC236}">
                <a16:creationId xmlns:a16="http://schemas.microsoft.com/office/drawing/2014/main" id="{4163FEF9-7901-A244-AC2A-9534E6E58D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7566" y="1432629"/>
            <a:ext cx="63912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8847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AE70-C93A-2445-832E-41CDED182D06}"/>
              </a:ext>
            </a:extLst>
          </p:cNvPr>
          <p:cNvSpPr>
            <a:spLocks noGrp="1"/>
          </p:cNvSpPr>
          <p:nvPr>
            <p:ph type="title"/>
          </p:nvPr>
        </p:nvSpPr>
        <p:spPr/>
        <p:txBody>
          <a:bodyPr/>
          <a:lstStyle/>
          <a:p>
            <a:pPr>
              <a:defRPr/>
            </a:pPr>
            <a:r>
              <a:rPr lang="en-US" dirty="0"/>
              <a:t>Importing Alice, Mallet, Bob Image</a:t>
            </a:r>
          </a:p>
        </p:txBody>
      </p:sp>
      <p:pic>
        <p:nvPicPr>
          <p:cNvPr id="20484" name="Picture 3">
            <a:extLst>
              <a:ext uri="{FF2B5EF4-FFF2-40B4-BE49-F238E27FC236}">
                <a16:creationId xmlns:a16="http://schemas.microsoft.com/office/drawing/2014/main" id="{4163FEF9-7901-A244-AC2A-9534E6E58D6F}"/>
              </a:ext>
            </a:extLst>
          </p:cNvPr>
          <p:cNvPicPr>
            <a:picLocks noChangeAspect="1"/>
          </p:cNvPicPr>
          <p:nvPr/>
        </p:nvPicPr>
        <p:blipFill>
          <a:blip r:embed="rId2"/>
          <a:srcRect/>
          <a:stretch/>
        </p:blipFill>
        <p:spPr bwMode="auto">
          <a:xfrm>
            <a:off x="1796142" y="1073857"/>
            <a:ext cx="7821386" cy="55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9741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r>
              <a:rPr lang="en-US" dirty="0"/>
              <a:t>The Lab Environment</a:t>
            </a:r>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4" y="1193629"/>
            <a:ext cx="10204255" cy="937943"/>
          </a:xfrm>
        </p:spPr>
        <p:txBody>
          <a:bodyPr>
            <a:normAutofit/>
          </a:bodyPr>
          <a:lstStyle/>
          <a:p>
            <a:r>
              <a:rPr lang="en-US" dirty="0"/>
              <a:t>Three preconfigured virtual machines, </a:t>
            </a:r>
            <a:r>
              <a:rPr lang="en-US" dirty="0" err="1"/>
              <a:t>alice</a:t>
            </a:r>
            <a:r>
              <a:rPr lang="en-US" dirty="0"/>
              <a:t>, bob, and mallet</a:t>
            </a:r>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marL="403225" lvl="1" indent="0">
              <a:buNone/>
              <a:defRPr/>
            </a:pPr>
            <a:endParaRPr lang="en-US" dirty="0"/>
          </a:p>
          <a:p>
            <a:pPr lvl="1">
              <a:defRPr/>
            </a:pPr>
            <a:endParaRPr lang="en-US" dirty="0"/>
          </a:p>
        </p:txBody>
      </p:sp>
      <p:pic>
        <p:nvPicPr>
          <p:cNvPr id="5" name="Picture 4" descr="A screenshot of a cell phone&#10;&#10;Description automatically generated">
            <a:extLst>
              <a:ext uri="{FF2B5EF4-FFF2-40B4-BE49-F238E27FC236}">
                <a16:creationId xmlns:a16="http://schemas.microsoft.com/office/drawing/2014/main" id="{707A7C91-0B90-FA4F-82B1-E9875023BDC4}"/>
              </a:ext>
            </a:extLst>
          </p:cNvPr>
          <p:cNvPicPr>
            <a:picLocks noChangeAspect="1"/>
          </p:cNvPicPr>
          <p:nvPr/>
        </p:nvPicPr>
        <p:blipFill>
          <a:blip r:embed="rId2"/>
          <a:stretch>
            <a:fillRect/>
          </a:stretch>
        </p:blipFill>
        <p:spPr>
          <a:xfrm>
            <a:off x="3036828" y="1973311"/>
            <a:ext cx="5241758" cy="4884689"/>
          </a:xfrm>
          <a:prstGeom prst="rect">
            <a:avLst/>
          </a:prstGeom>
        </p:spPr>
      </p:pic>
    </p:spTree>
    <p:extLst>
      <p:ext uri="{BB962C8B-B14F-4D97-AF65-F5344CB8AC3E}">
        <p14:creationId xmlns:p14="http://schemas.microsoft.com/office/powerpoint/2010/main" val="31946913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r>
              <a:rPr lang="en-US" dirty="0"/>
              <a:t>The Lab Environment</a:t>
            </a:r>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5" y="1193629"/>
            <a:ext cx="10476398" cy="4472385"/>
          </a:xfrm>
        </p:spPr>
        <p:txBody>
          <a:bodyPr>
            <a:normAutofit/>
          </a:bodyPr>
          <a:lstStyle/>
          <a:p>
            <a:r>
              <a:rPr lang="en-US" dirty="0"/>
              <a:t>Alice: typical Linux desktop operating system, namely Ubuntu 10.04.1</a:t>
            </a:r>
          </a:p>
          <a:p>
            <a:endParaRPr lang="en-US" dirty="0"/>
          </a:p>
          <a:p>
            <a:endParaRPr lang="en-US" dirty="0"/>
          </a:p>
          <a:p>
            <a:r>
              <a:rPr lang="en-US" dirty="0"/>
              <a:t>Bob: Debian server operating system and is configured as a typical Linux server. The server runs a set of services including FTP, HTTP, and SSH servers.</a:t>
            </a:r>
          </a:p>
          <a:p>
            <a:endParaRPr lang="en-US" dirty="0"/>
          </a:p>
          <a:p>
            <a:endParaRPr lang="en-US" dirty="0"/>
          </a:p>
          <a:p>
            <a:r>
              <a:rPr lang="en-US" dirty="0"/>
              <a:t>Mallet: Linux desktop operating system (Ubuntu 10.04.1 lucid)</a:t>
            </a:r>
          </a:p>
          <a:p>
            <a:endParaRPr lang="en-US" dirty="0"/>
          </a:p>
          <a:p>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marL="403225" lvl="1" indent="0">
              <a:buNone/>
              <a:defRPr/>
            </a:pPr>
            <a:endParaRPr lang="en-US" dirty="0"/>
          </a:p>
          <a:p>
            <a:pPr lvl="1">
              <a:defRPr/>
            </a:pPr>
            <a:endParaRPr lang="en-US" dirty="0"/>
          </a:p>
        </p:txBody>
      </p:sp>
      <p:pic>
        <p:nvPicPr>
          <p:cNvPr id="6" name="Picture 5" descr="A picture containing table&#10;&#10;Description automatically generated">
            <a:extLst>
              <a:ext uri="{FF2B5EF4-FFF2-40B4-BE49-F238E27FC236}">
                <a16:creationId xmlns:a16="http://schemas.microsoft.com/office/drawing/2014/main" id="{E573D1A7-6AFD-B944-9E55-55F9075E0A67}"/>
              </a:ext>
            </a:extLst>
          </p:cNvPr>
          <p:cNvPicPr>
            <a:picLocks noChangeAspect="1"/>
          </p:cNvPicPr>
          <p:nvPr/>
        </p:nvPicPr>
        <p:blipFill>
          <a:blip r:embed="rId2"/>
          <a:stretch>
            <a:fillRect/>
          </a:stretch>
        </p:blipFill>
        <p:spPr>
          <a:xfrm>
            <a:off x="4201886" y="1629058"/>
            <a:ext cx="2333490" cy="1021528"/>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6AA3C73A-066F-6744-B952-CE2DAC7E970A}"/>
              </a:ext>
            </a:extLst>
          </p:cNvPr>
          <p:cNvPicPr>
            <a:picLocks noChangeAspect="1"/>
          </p:cNvPicPr>
          <p:nvPr/>
        </p:nvPicPr>
        <p:blipFill>
          <a:blip r:embed="rId3"/>
          <a:stretch>
            <a:fillRect/>
          </a:stretch>
        </p:blipFill>
        <p:spPr>
          <a:xfrm>
            <a:off x="4201886" y="3696651"/>
            <a:ext cx="2453773" cy="1021528"/>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99ACBDAB-7588-5149-899E-3468AFBECC59}"/>
              </a:ext>
            </a:extLst>
          </p:cNvPr>
          <p:cNvPicPr>
            <a:picLocks noChangeAspect="1"/>
          </p:cNvPicPr>
          <p:nvPr/>
        </p:nvPicPr>
        <p:blipFill>
          <a:blip r:embed="rId4"/>
          <a:stretch>
            <a:fillRect/>
          </a:stretch>
        </p:blipFill>
        <p:spPr>
          <a:xfrm>
            <a:off x="4259734" y="5583000"/>
            <a:ext cx="2338076" cy="1036886"/>
          </a:xfrm>
          <a:prstGeom prst="rect">
            <a:avLst/>
          </a:prstGeom>
        </p:spPr>
      </p:pic>
    </p:spTree>
    <p:extLst>
      <p:ext uri="{BB962C8B-B14F-4D97-AF65-F5344CB8AC3E}">
        <p14:creationId xmlns:p14="http://schemas.microsoft.com/office/powerpoint/2010/main" val="23692777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pPr>
              <a:defRPr/>
            </a:pPr>
            <a:r>
              <a:rPr lang="en-US" dirty="0"/>
              <a:t>Networking in </a:t>
            </a:r>
            <a:r>
              <a:rPr lang="en-US" dirty="0" err="1"/>
              <a:t>VirtualBox</a:t>
            </a:r>
            <a:endParaRPr lang="en-US" dirty="0"/>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4" y="1405900"/>
            <a:ext cx="10332922" cy="4785038"/>
          </a:xfrm>
        </p:spPr>
        <p:txBody>
          <a:bodyPr>
            <a:normAutofit/>
          </a:bodyPr>
          <a:lstStyle/>
          <a:p>
            <a:pPr>
              <a:buFont typeface="Wingdings 2" panose="05020102010507070707" pitchFamily="18" charset="2"/>
              <a:buChar char=""/>
              <a:defRPr/>
            </a:pPr>
            <a:r>
              <a:rPr lang="en-US" dirty="0" err="1"/>
              <a:t>VirtualBox</a:t>
            </a:r>
            <a:r>
              <a:rPr lang="en-US" dirty="0"/>
              <a:t> provides the following networking options:</a:t>
            </a:r>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r>
              <a:rPr lang="en-US" dirty="0"/>
              <a:t>We will introduce: </a:t>
            </a:r>
          </a:p>
          <a:p>
            <a:pPr lvl="1">
              <a:defRPr/>
            </a:pPr>
            <a:r>
              <a:rPr lang="en-US" dirty="0"/>
              <a:t>NAT, NAT Network, Bridged Adapter, Host-only Adapter</a:t>
            </a:r>
          </a:p>
          <a:p>
            <a:pPr marL="403225" lvl="1" indent="0">
              <a:buNone/>
              <a:defRPr/>
            </a:pPr>
            <a:endParaRPr lang="en-US" dirty="0"/>
          </a:p>
          <a:p>
            <a:pPr lvl="1">
              <a:defRPr/>
            </a:pPr>
            <a:endParaRPr lang="en-US" dirty="0"/>
          </a:p>
        </p:txBody>
      </p:sp>
      <p:pic>
        <p:nvPicPr>
          <p:cNvPr id="21508" name="Picture 3">
            <a:extLst>
              <a:ext uri="{FF2B5EF4-FFF2-40B4-BE49-F238E27FC236}">
                <a16:creationId xmlns:a16="http://schemas.microsoft.com/office/drawing/2014/main" id="{6EF2D1C5-9B65-C243-8C2A-938A499858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2057400"/>
            <a:ext cx="47720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0801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pPr>
              <a:defRPr/>
            </a:pPr>
            <a:r>
              <a:rPr lang="en-US" dirty="0"/>
              <a:t>Host-only Networking</a:t>
            </a:r>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4" y="1405900"/>
            <a:ext cx="10332922" cy="4785038"/>
          </a:xfrm>
        </p:spPr>
        <p:txBody>
          <a:bodyPr>
            <a:normAutofit/>
          </a:bodyPr>
          <a:lstStyle/>
          <a:p>
            <a:r>
              <a:rPr lang="en-US" dirty="0"/>
              <a:t>Host-only networking: This creates a network that contains the host and a set of virtual machines. No physical interface is needed; instead a virtual interface (such as a loopback interface) is created on the host. </a:t>
            </a:r>
          </a:p>
          <a:p>
            <a:r>
              <a:rPr lang="en-US" dirty="0"/>
              <a:t>This is a kind of hybrid mode between bridged and internal networking modes, i.e., the virtual machines can talk to each other (internal networking) and can talk to the host (bridged networking).</a:t>
            </a:r>
          </a:p>
          <a:p>
            <a:r>
              <a:rPr lang="en-US" dirty="0"/>
              <a:t>However, there is no need for a physical interface as in bridged networking, and the virtual machines cannot talk to the outside world since they are not connected to the physical interface.</a:t>
            </a:r>
          </a:p>
        </p:txBody>
      </p:sp>
    </p:spTree>
    <p:extLst>
      <p:ext uri="{BB962C8B-B14F-4D97-AF65-F5344CB8AC3E}">
        <p14:creationId xmlns:p14="http://schemas.microsoft.com/office/powerpoint/2010/main" val="2456215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D1AEF01-E975-C242-8C80-50852A40EC80}"/>
              </a:ext>
            </a:extLst>
          </p:cNvPr>
          <p:cNvSpPr>
            <a:spLocks noGrp="1" noChangeArrowheads="1"/>
          </p:cNvSpPr>
          <p:nvPr>
            <p:ph type="title"/>
          </p:nvPr>
        </p:nvSpPr>
        <p:spPr/>
        <p:txBody>
          <a:bodyPr/>
          <a:lstStyle/>
          <a:p>
            <a:r>
              <a:rPr lang="en-US" altLang="en-US"/>
              <a:t>Port Scanning</a:t>
            </a:r>
          </a:p>
        </p:txBody>
      </p:sp>
      <p:sp>
        <p:nvSpPr>
          <p:cNvPr id="26627" name="Rectangle 3">
            <a:extLst>
              <a:ext uri="{FF2B5EF4-FFF2-40B4-BE49-F238E27FC236}">
                <a16:creationId xmlns:a16="http://schemas.microsoft.com/office/drawing/2014/main" id="{6A45ECD0-C1E6-2E49-AC8D-E98092B73656}"/>
              </a:ext>
            </a:extLst>
          </p:cNvPr>
          <p:cNvSpPr>
            <a:spLocks noGrp="1" noChangeArrowheads="1"/>
          </p:cNvSpPr>
          <p:nvPr>
            <p:ph type="body" idx="1"/>
          </p:nvPr>
        </p:nvSpPr>
        <p:spPr>
          <a:xfrm>
            <a:off x="1149544" y="1269659"/>
            <a:ext cx="10515599" cy="5114812"/>
          </a:xfrm>
        </p:spPr>
        <p:txBody>
          <a:bodyPr>
            <a:normAutofit/>
          </a:bodyPr>
          <a:lstStyle/>
          <a:p>
            <a:r>
              <a:rPr lang="en-US" altLang="en-US" sz="2400" dirty="0"/>
              <a:t>Once the attacker knows the topology of your network the tedious task of identifying open ports and services starts</a:t>
            </a:r>
          </a:p>
          <a:p>
            <a:r>
              <a:rPr lang="en-US" altLang="en-US" sz="2400" dirty="0"/>
              <a:t>TCP and UDP scans are fine if you are scanning your own network looking for vulnerabilities but are to easily detectable for a hacker</a:t>
            </a:r>
          </a:p>
          <a:p>
            <a:r>
              <a:rPr lang="en-US" altLang="zh-TW" dirty="0"/>
              <a:t>Idea</a:t>
            </a:r>
          </a:p>
          <a:p>
            <a:pPr lvl="1"/>
            <a:r>
              <a:rPr lang="en-US" altLang="zh-TW" dirty="0"/>
              <a:t>sending a message to each port, one at a time.</a:t>
            </a:r>
          </a:p>
          <a:p>
            <a:pPr lvl="1"/>
            <a:r>
              <a:rPr lang="en-US" altLang="zh-TW" dirty="0"/>
              <a:t>Based on the type of response, an attacker knows if the port is used.</a:t>
            </a:r>
          </a:p>
          <a:p>
            <a:pPr lvl="1"/>
            <a:r>
              <a:rPr lang="en-US" altLang="zh-TW" dirty="0"/>
              <a:t>The used ports can be probed further for weakness. </a:t>
            </a:r>
            <a:endParaRPr lang="en-US" altLang="en-US" sz="2400" dirty="0"/>
          </a:p>
          <a:p>
            <a:r>
              <a:rPr lang="en-US" altLang="en-US" sz="2400" dirty="0">
                <a:solidFill>
                  <a:srgbClr val="0054FF"/>
                </a:solidFill>
              </a:rPr>
              <a:t>Nmap (</a:t>
            </a:r>
            <a:r>
              <a:rPr lang="en-US" altLang="en-US" sz="2400" dirty="0" err="1">
                <a:solidFill>
                  <a:srgbClr val="0054FF"/>
                </a:solidFill>
              </a:rPr>
              <a:t>www.insecure.org</a:t>
            </a:r>
            <a:r>
              <a:rPr lang="en-US" altLang="en-US" sz="2400" dirty="0">
                <a:solidFill>
                  <a:srgbClr val="0054FF"/>
                </a:solidFill>
              </a:rPr>
              <a:t>/Nmap)</a:t>
            </a:r>
          </a:p>
          <a:p>
            <a:pPr lvl="1"/>
            <a:r>
              <a:rPr lang="en-US" altLang="en-US" sz="2000" dirty="0"/>
              <a:t>most versions of Unix</a:t>
            </a:r>
          </a:p>
          <a:p>
            <a:pPr lvl="1"/>
            <a:r>
              <a:rPr lang="en-US" altLang="en-US" sz="2000" dirty="0"/>
              <a:t>ported to W/NT by </a:t>
            </a:r>
            <a:r>
              <a:rPr lang="en-US" altLang="en-US" sz="2000" dirty="0" err="1"/>
              <a:t>eEye</a:t>
            </a:r>
            <a:r>
              <a:rPr lang="en-US" altLang="en-US" sz="2000" dirty="0"/>
              <a:t> (</a:t>
            </a:r>
            <a:r>
              <a:rPr lang="en-US" altLang="en-US" sz="2000" dirty="0" err="1"/>
              <a:t>www.eeye.com</a:t>
            </a:r>
            <a:r>
              <a:rPr lang="en-US" altLang="en-US" sz="2000" dirty="0"/>
              <a:t>/html/Databases/Software/</a:t>
            </a:r>
            <a:r>
              <a:rPr lang="en-US" altLang="en-US" sz="2000" dirty="0" err="1"/>
              <a:t>Nmapnt.html</a:t>
            </a:r>
            <a:r>
              <a:rPr lang="en-US" altLang="en-US" sz="2000" dirty="0"/>
              <a:t>)</a:t>
            </a:r>
          </a:p>
          <a:p>
            <a:pPr lvl="1"/>
            <a:r>
              <a:rPr lang="en-US" altLang="en-US" sz="2000" dirty="0"/>
              <a:t>does many types of scans</a:t>
            </a:r>
          </a:p>
        </p:txBody>
      </p:sp>
    </p:spTree>
    <p:extLst>
      <p:ext uri="{BB962C8B-B14F-4D97-AF65-F5344CB8AC3E}">
        <p14:creationId xmlns:p14="http://schemas.microsoft.com/office/powerpoint/2010/main" val="18087556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r>
              <a:rPr lang="en-US" dirty="0"/>
              <a:t>MAC address for the Ethernet interface</a:t>
            </a:r>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4" y="1600772"/>
            <a:ext cx="7364869" cy="3525864"/>
          </a:xfrm>
        </p:spPr>
        <p:txBody>
          <a:bodyPr>
            <a:normAutofit/>
          </a:bodyPr>
          <a:lstStyle/>
          <a:p>
            <a:pPr>
              <a:buFont typeface="Wingdings 2" panose="05020102010507070707" pitchFamily="18" charset="2"/>
              <a:buChar char=""/>
              <a:defRPr/>
            </a:pPr>
            <a:r>
              <a:rPr lang="en-US" sz="3200" dirty="0"/>
              <a:t>Alice: 08:00:27:ED:5B:F5</a:t>
            </a:r>
          </a:p>
          <a:p>
            <a:pPr>
              <a:buFont typeface="Wingdings 2" panose="05020102010507070707" pitchFamily="18" charset="2"/>
              <a:buChar char=""/>
              <a:defRPr/>
            </a:pPr>
            <a:endParaRPr lang="en-US" sz="3200" dirty="0"/>
          </a:p>
          <a:p>
            <a:pPr>
              <a:buFont typeface="Wingdings 2" panose="05020102010507070707" pitchFamily="18" charset="2"/>
              <a:buChar char=""/>
              <a:defRPr/>
            </a:pPr>
            <a:r>
              <a:rPr lang="en-US" sz="3200" dirty="0"/>
              <a:t>Bob: 08:00:27:2A:AB:8D</a:t>
            </a:r>
          </a:p>
          <a:p>
            <a:pPr>
              <a:buFont typeface="Wingdings 2" panose="05020102010507070707" pitchFamily="18" charset="2"/>
              <a:buChar char=""/>
              <a:defRPr/>
            </a:pPr>
            <a:endParaRPr lang="en-US" sz="3200" dirty="0"/>
          </a:p>
          <a:p>
            <a:pPr>
              <a:buFont typeface="Wingdings 2" panose="05020102010507070707" pitchFamily="18" charset="2"/>
              <a:buChar char=""/>
              <a:defRPr/>
            </a:pPr>
            <a:r>
              <a:rPr lang="en-US" sz="3200" dirty="0"/>
              <a:t>Mallet: 08:00:27:FB:3C:18</a:t>
            </a:r>
          </a:p>
          <a:p>
            <a:pPr lvl="1">
              <a:defRPr/>
            </a:pPr>
            <a:endParaRPr lang="en-US" sz="2800" dirty="0"/>
          </a:p>
        </p:txBody>
      </p:sp>
    </p:spTree>
    <p:extLst>
      <p:ext uri="{BB962C8B-B14F-4D97-AF65-F5344CB8AC3E}">
        <p14:creationId xmlns:p14="http://schemas.microsoft.com/office/powerpoint/2010/main" val="16207379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9317-02FF-0B4B-A90F-F283350D6E50}"/>
              </a:ext>
            </a:extLst>
          </p:cNvPr>
          <p:cNvSpPr>
            <a:spLocks noGrp="1"/>
          </p:cNvSpPr>
          <p:nvPr>
            <p:ph type="title"/>
          </p:nvPr>
        </p:nvSpPr>
        <p:spPr/>
        <p:txBody>
          <a:bodyPr/>
          <a:lstStyle/>
          <a:p>
            <a:pPr>
              <a:defRPr/>
            </a:pPr>
            <a:r>
              <a:rPr lang="en-US" dirty="0"/>
              <a:t>IP Address Checking Tool</a:t>
            </a:r>
          </a:p>
        </p:txBody>
      </p:sp>
      <p:sp>
        <p:nvSpPr>
          <p:cNvPr id="22531" name="Content Placeholder 2">
            <a:extLst>
              <a:ext uri="{FF2B5EF4-FFF2-40B4-BE49-F238E27FC236}">
                <a16:creationId xmlns:a16="http://schemas.microsoft.com/office/drawing/2014/main" id="{CDF0A60B-BF0B-EE45-8B06-5CB73BFDF0BF}"/>
              </a:ext>
            </a:extLst>
          </p:cNvPr>
          <p:cNvSpPr>
            <a:spLocks noGrp="1"/>
          </p:cNvSpPr>
          <p:nvPr>
            <p:ph idx="1"/>
          </p:nvPr>
        </p:nvSpPr>
        <p:spPr>
          <a:xfrm>
            <a:off x="1286656" y="1144249"/>
            <a:ext cx="7715250" cy="4800600"/>
          </a:xfrm>
        </p:spPr>
        <p:txBody>
          <a:bodyPr/>
          <a:lstStyle/>
          <a:p>
            <a:r>
              <a:rPr lang="en-US" altLang="en-US" dirty="0"/>
              <a:t>In Windows, run “ipconfig” under “</a:t>
            </a:r>
            <a:r>
              <a:rPr lang="en-US" altLang="en-US" dirty="0" err="1"/>
              <a:t>cmd</a:t>
            </a:r>
            <a:r>
              <a:rPr lang="en-US" altLang="en-US" dirty="0"/>
              <a:t>” window</a:t>
            </a:r>
          </a:p>
          <a:p>
            <a:endParaRPr lang="en-US" altLang="en-US" dirty="0"/>
          </a:p>
          <a:p>
            <a:endParaRPr lang="en-US" altLang="en-US" dirty="0"/>
          </a:p>
          <a:p>
            <a:pPr lvl="3"/>
            <a:endParaRPr lang="en-US" altLang="en-US" dirty="0"/>
          </a:p>
          <a:p>
            <a:pPr lvl="3"/>
            <a:endParaRPr lang="en-US" altLang="en-US" dirty="0"/>
          </a:p>
          <a:p>
            <a:pPr lvl="3"/>
            <a:endParaRPr lang="en-US" altLang="en-US" dirty="0"/>
          </a:p>
          <a:p>
            <a:pPr lvl="3"/>
            <a:endParaRPr lang="en-US" altLang="en-US" dirty="0"/>
          </a:p>
          <a:p>
            <a:pPr lvl="4"/>
            <a:endParaRPr lang="en-US" altLang="en-US" dirty="0"/>
          </a:p>
          <a:p>
            <a:r>
              <a:rPr lang="en-US" altLang="en-US" dirty="0"/>
              <a:t>In Linux, run “ifconfig” in terminal</a:t>
            </a:r>
          </a:p>
        </p:txBody>
      </p:sp>
      <p:pic>
        <p:nvPicPr>
          <p:cNvPr id="22532" name="Picture 3">
            <a:extLst>
              <a:ext uri="{FF2B5EF4-FFF2-40B4-BE49-F238E27FC236}">
                <a16:creationId xmlns:a16="http://schemas.microsoft.com/office/drawing/2014/main" id="{924F8408-17B1-FC47-B314-44BD4CA885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7856" y="1797571"/>
            <a:ext cx="57340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a:extLst>
              <a:ext uri="{FF2B5EF4-FFF2-40B4-BE49-F238E27FC236}">
                <a16:creationId xmlns:a16="http://schemas.microsoft.com/office/drawing/2014/main" id="{54647121-2F5B-BB45-9D2D-7089C1A4A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1656" y="4693172"/>
            <a:ext cx="58102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3451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4725-A5A0-044A-B6BD-EA40E9C60378}"/>
              </a:ext>
            </a:extLst>
          </p:cNvPr>
          <p:cNvSpPr>
            <a:spLocks noGrp="1"/>
          </p:cNvSpPr>
          <p:nvPr>
            <p:ph type="title"/>
          </p:nvPr>
        </p:nvSpPr>
        <p:spPr/>
        <p:txBody>
          <a:bodyPr/>
          <a:lstStyle/>
          <a:p>
            <a:pPr>
              <a:defRPr/>
            </a:pPr>
            <a:r>
              <a:rPr lang="en-US" dirty="0"/>
              <a:t>Networking Diagnosis Tool</a:t>
            </a:r>
          </a:p>
        </p:txBody>
      </p:sp>
      <p:sp>
        <p:nvSpPr>
          <p:cNvPr id="23555" name="Content Placeholder 2">
            <a:extLst>
              <a:ext uri="{FF2B5EF4-FFF2-40B4-BE49-F238E27FC236}">
                <a16:creationId xmlns:a16="http://schemas.microsoft.com/office/drawing/2014/main" id="{313F59F5-D651-6D46-80A6-89512B8032DD}"/>
              </a:ext>
            </a:extLst>
          </p:cNvPr>
          <p:cNvSpPr>
            <a:spLocks noGrp="1"/>
          </p:cNvSpPr>
          <p:nvPr>
            <p:ph idx="1"/>
          </p:nvPr>
        </p:nvSpPr>
        <p:spPr>
          <a:xfrm>
            <a:off x="1511508" y="1369102"/>
            <a:ext cx="7715250" cy="4800600"/>
          </a:xfrm>
        </p:spPr>
        <p:txBody>
          <a:bodyPr/>
          <a:lstStyle/>
          <a:p>
            <a:r>
              <a:rPr lang="en-US" altLang="en-US"/>
              <a:t>Use “Ping” command to check if a host is reachable</a:t>
            </a:r>
          </a:p>
          <a:p>
            <a:pPr lvl="1"/>
            <a:r>
              <a:rPr lang="en-US" altLang="en-US"/>
              <a:t>In Windows, run “ping x.x.x.x” under “cmd” window</a:t>
            </a:r>
          </a:p>
          <a:p>
            <a:pPr lvl="1"/>
            <a:r>
              <a:rPr lang="en-US" altLang="en-US"/>
              <a:t>In Linux, run “ping x.x.x.x” in terminal</a:t>
            </a:r>
          </a:p>
          <a:p>
            <a:pPr lvl="2"/>
            <a:r>
              <a:rPr lang="en-US" altLang="en-US"/>
              <a:t>Use CTRL+C to stop the pinging action</a:t>
            </a:r>
          </a:p>
        </p:txBody>
      </p:sp>
      <p:pic>
        <p:nvPicPr>
          <p:cNvPr id="23556" name="Picture 5">
            <a:extLst>
              <a:ext uri="{FF2B5EF4-FFF2-40B4-BE49-F238E27FC236}">
                <a16:creationId xmlns:a16="http://schemas.microsoft.com/office/drawing/2014/main" id="{55212BB3-36EB-534F-BD6F-EBBAD42688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6909" y="4493302"/>
            <a:ext cx="53625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293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DBC49-9B97-1849-A22F-94E686A7211F}"/>
              </a:ext>
            </a:extLst>
          </p:cNvPr>
          <p:cNvSpPr>
            <a:spLocks noGrp="1"/>
          </p:cNvSpPr>
          <p:nvPr>
            <p:ph type="title"/>
          </p:nvPr>
        </p:nvSpPr>
        <p:spPr/>
        <p:txBody>
          <a:bodyPr/>
          <a:lstStyle/>
          <a:p>
            <a:pPr>
              <a:defRPr/>
            </a:pPr>
            <a:r>
              <a:rPr lang="en-US" dirty="0" err="1"/>
              <a:t>VirtualBox</a:t>
            </a:r>
            <a:r>
              <a:rPr lang="en-US" dirty="0"/>
              <a:t> Networking Setup</a:t>
            </a:r>
          </a:p>
        </p:txBody>
      </p:sp>
      <p:sp>
        <p:nvSpPr>
          <p:cNvPr id="24579" name="Content Placeholder 2">
            <a:extLst>
              <a:ext uri="{FF2B5EF4-FFF2-40B4-BE49-F238E27FC236}">
                <a16:creationId xmlns:a16="http://schemas.microsoft.com/office/drawing/2014/main" id="{29528FE0-212E-624C-8D1B-F34262F8D1D1}"/>
              </a:ext>
            </a:extLst>
          </p:cNvPr>
          <p:cNvSpPr>
            <a:spLocks noGrp="1"/>
          </p:cNvSpPr>
          <p:nvPr>
            <p:ph idx="1"/>
          </p:nvPr>
        </p:nvSpPr>
        <p:spPr>
          <a:xfrm>
            <a:off x="993871" y="1645743"/>
            <a:ext cx="10515600" cy="4351338"/>
          </a:xfrm>
        </p:spPr>
        <p:txBody>
          <a:bodyPr/>
          <a:lstStyle/>
          <a:p>
            <a:r>
              <a:rPr lang="en-US" altLang="en-US" dirty="0"/>
              <a:t>Objective: </a:t>
            </a:r>
          </a:p>
          <a:p>
            <a:pPr lvl="1"/>
            <a:r>
              <a:rPr lang="en-US" altLang="en-US" dirty="0"/>
              <a:t>Let multiple VMs in the same LAN</a:t>
            </a:r>
          </a:p>
          <a:p>
            <a:pPr lvl="2"/>
            <a:r>
              <a:rPr lang="en-US" altLang="en-US" dirty="0"/>
              <a:t>This LAN is private, cannot be connected from outside (for security purpose)</a:t>
            </a:r>
          </a:p>
          <a:p>
            <a:pPr lvl="1"/>
            <a:r>
              <a:rPr lang="en-US" altLang="en-US" dirty="0"/>
              <a:t>Each VM has Internet access</a:t>
            </a:r>
          </a:p>
          <a:p>
            <a:pPr lvl="2"/>
            <a:r>
              <a:rPr lang="en-US" altLang="en-US" dirty="0"/>
              <a:t>So that we can download/install software on them</a:t>
            </a:r>
          </a:p>
          <a:p>
            <a:r>
              <a:rPr lang="en-US" altLang="en-US" dirty="0"/>
              <a:t>Two types of networks:</a:t>
            </a:r>
          </a:p>
          <a:p>
            <a:pPr lvl="1"/>
            <a:r>
              <a:rPr lang="en-US" altLang="en-US" dirty="0"/>
              <a:t>(Bridged Adapter) Host machine and VMs are in the same LAN</a:t>
            </a:r>
          </a:p>
          <a:p>
            <a:pPr lvl="1"/>
            <a:r>
              <a:rPr lang="en-US" altLang="en-US" dirty="0"/>
              <a:t>(NAT Network) Guest VMs in the LAN, cannot see host OS</a:t>
            </a:r>
          </a:p>
          <a:p>
            <a:endParaRPr lang="en-US" altLang="en-US" dirty="0"/>
          </a:p>
        </p:txBody>
      </p:sp>
    </p:spTree>
    <p:extLst>
      <p:ext uri="{BB962C8B-B14F-4D97-AF65-F5344CB8AC3E}">
        <p14:creationId xmlns:p14="http://schemas.microsoft.com/office/powerpoint/2010/main" val="38087540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B2AB0A66-07D1-8B46-8122-1138E0EFD365}"/>
              </a:ext>
            </a:extLst>
          </p:cNvPr>
          <p:cNvSpPr/>
          <p:nvPr/>
        </p:nvSpPr>
        <p:spPr>
          <a:xfrm>
            <a:off x="2333819" y="3594804"/>
            <a:ext cx="494665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5527C0AB-B152-DA40-9AAF-F14A48EDEBBA}"/>
              </a:ext>
            </a:extLst>
          </p:cNvPr>
          <p:cNvSpPr>
            <a:spLocks noGrp="1"/>
          </p:cNvSpPr>
          <p:nvPr>
            <p:ph type="title"/>
          </p:nvPr>
        </p:nvSpPr>
        <p:spPr/>
        <p:txBody>
          <a:bodyPr/>
          <a:lstStyle/>
          <a:p>
            <a:pPr>
              <a:defRPr/>
            </a:pPr>
            <a:r>
              <a:rPr lang="en-US" dirty="0"/>
              <a:t>Networking in </a:t>
            </a:r>
            <a:r>
              <a:rPr lang="en-US" dirty="0" err="1"/>
              <a:t>VirtualBox</a:t>
            </a:r>
            <a:r>
              <a:rPr lang="en-US" dirty="0"/>
              <a:t>: NAT</a:t>
            </a:r>
          </a:p>
        </p:txBody>
      </p:sp>
      <p:sp>
        <p:nvSpPr>
          <p:cNvPr id="25604" name="Content Placeholder 2">
            <a:extLst>
              <a:ext uri="{FF2B5EF4-FFF2-40B4-BE49-F238E27FC236}">
                <a16:creationId xmlns:a16="http://schemas.microsoft.com/office/drawing/2014/main" id="{536B8C2E-89FC-BA45-A35D-476B8B730B64}"/>
              </a:ext>
            </a:extLst>
          </p:cNvPr>
          <p:cNvSpPr>
            <a:spLocks noGrp="1"/>
          </p:cNvSpPr>
          <p:nvPr>
            <p:ph idx="1"/>
          </p:nvPr>
        </p:nvSpPr>
        <p:spPr>
          <a:xfrm>
            <a:off x="1149544" y="1432629"/>
            <a:ext cx="7499350" cy="4800600"/>
          </a:xfrm>
        </p:spPr>
        <p:txBody>
          <a:bodyPr>
            <a:normAutofit lnSpcReduction="10000"/>
          </a:bodyPr>
          <a:lstStyle/>
          <a:p>
            <a:r>
              <a:rPr lang="en-US" altLang="en-US"/>
              <a:t>Default configuration</a:t>
            </a:r>
          </a:p>
          <a:p>
            <a:r>
              <a:rPr lang="en-US" altLang="en-US"/>
              <a:t>Virtualbox generates NAT routers</a:t>
            </a:r>
          </a:p>
          <a:p>
            <a:pPr lvl="1"/>
            <a:r>
              <a:rPr lang="en-US" altLang="en-US"/>
              <a:t>One NAT router for each VM</a:t>
            </a:r>
          </a:p>
          <a:p>
            <a:r>
              <a:rPr lang="en-US" altLang="en-US"/>
              <a:t>Simplest, no configuration at all</a:t>
            </a:r>
          </a:p>
          <a:p>
            <a:endParaRPr lang="en-US" altLang="en-US"/>
          </a:p>
          <a:p>
            <a:endParaRPr lang="en-US" altLang="en-US"/>
          </a:p>
          <a:p>
            <a:endParaRPr lang="en-US" altLang="en-US"/>
          </a:p>
          <a:p>
            <a:endParaRPr lang="en-US" altLang="en-US"/>
          </a:p>
          <a:p>
            <a:r>
              <a:rPr lang="en-US" altLang="en-US"/>
              <a:t>Issues: </a:t>
            </a:r>
          </a:p>
          <a:p>
            <a:pPr lvl="1"/>
            <a:r>
              <a:rPr lang="en-US" altLang="en-US"/>
              <a:t>Each VM in its own private LAN, cannot see each other</a:t>
            </a:r>
          </a:p>
          <a:p>
            <a:pPr lvl="1"/>
            <a:endParaRPr lang="en-US" altLang="en-US"/>
          </a:p>
        </p:txBody>
      </p:sp>
      <p:grpSp>
        <p:nvGrpSpPr>
          <p:cNvPr id="25605" name="Group 169">
            <a:extLst>
              <a:ext uri="{FF2B5EF4-FFF2-40B4-BE49-F238E27FC236}">
                <a16:creationId xmlns:a16="http://schemas.microsoft.com/office/drawing/2014/main" id="{35553DBB-4941-3D42-9132-6E2DA03233CE}"/>
              </a:ext>
            </a:extLst>
          </p:cNvPr>
          <p:cNvGrpSpPr>
            <a:grpSpLocks/>
          </p:cNvGrpSpPr>
          <p:nvPr/>
        </p:nvGrpSpPr>
        <p:grpSpPr bwMode="auto">
          <a:xfrm>
            <a:off x="2556070" y="3748791"/>
            <a:ext cx="600075" cy="287338"/>
            <a:chOff x="4396" y="1245"/>
            <a:chExt cx="672" cy="248"/>
          </a:xfrm>
        </p:grpSpPr>
        <p:sp>
          <p:nvSpPr>
            <p:cNvPr id="25641" name="Oval 407">
              <a:extLst>
                <a:ext uri="{FF2B5EF4-FFF2-40B4-BE49-F238E27FC236}">
                  <a16:creationId xmlns:a16="http://schemas.microsoft.com/office/drawing/2014/main" id="{09FD159B-E0AD-9340-9E1F-E006D8D6D34F}"/>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42" name="Rectangle 410">
              <a:extLst>
                <a:ext uri="{FF2B5EF4-FFF2-40B4-BE49-F238E27FC236}">
                  <a16:creationId xmlns:a16="http://schemas.microsoft.com/office/drawing/2014/main" id="{D33DE355-D555-564E-A2BC-22E305252956}"/>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lgn="ct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43" name="Oval 411">
              <a:extLst>
                <a:ext uri="{FF2B5EF4-FFF2-40B4-BE49-F238E27FC236}">
                  <a16:creationId xmlns:a16="http://schemas.microsoft.com/office/drawing/2014/main" id="{77B44D91-2347-2F4A-875E-0F0A9074DE7A}"/>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grpSp>
          <p:nvGrpSpPr>
            <p:cNvPr id="25644" name="Group 173">
              <a:extLst>
                <a:ext uri="{FF2B5EF4-FFF2-40B4-BE49-F238E27FC236}">
                  <a16:creationId xmlns:a16="http://schemas.microsoft.com/office/drawing/2014/main" id="{E54C3EE3-6A63-7244-B19A-3581D8C6F8E3}"/>
                </a:ext>
              </a:extLst>
            </p:cNvPr>
            <p:cNvGrpSpPr>
              <a:grpSpLocks/>
            </p:cNvGrpSpPr>
            <p:nvPr/>
          </p:nvGrpSpPr>
          <p:grpSpPr bwMode="auto">
            <a:xfrm>
              <a:off x="4530" y="1287"/>
              <a:ext cx="377" cy="75"/>
              <a:chOff x="2468" y="1332"/>
              <a:chExt cx="310" cy="60"/>
            </a:xfrm>
          </p:grpSpPr>
          <p:sp>
            <p:nvSpPr>
              <p:cNvPr id="25647" name="Freeform 174">
                <a:extLst>
                  <a:ext uri="{FF2B5EF4-FFF2-40B4-BE49-F238E27FC236}">
                    <a16:creationId xmlns:a16="http://schemas.microsoft.com/office/drawing/2014/main" id="{185F8B7F-04A0-984A-AFA2-01DACB8E319F}"/>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8" name="Freeform 175">
                <a:extLst>
                  <a:ext uri="{FF2B5EF4-FFF2-40B4-BE49-F238E27FC236}">
                    <a16:creationId xmlns:a16="http://schemas.microsoft.com/office/drawing/2014/main" id="{B7799D42-9DF7-8041-8BB2-8CC6AB8C0A6F}"/>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Line 176">
              <a:extLst>
                <a:ext uri="{FF2B5EF4-FFF2-40B4-BE49-F238E27FC236}">
                  <a16:creationId xmlns:a16="http://schemas.microsoft.com/office/drawing/2014/main" id="{88036D80-C0FD-E947-A586-D03AA2582A9A}"/>
                </a:ext>
              </a:extLst>
            </p:cNvPr>
            <p:cNvSpPr>
              <a:spLocks noChangeShapeType="1"/>
            </p:cNvSpPr>
            <p:nvPr/>
          </p:nvSpPr>
          <p:spPr bwMode="auto">
            <a:xfrm>
              <a:off x="4400" y="1320"/>
              <a:ext cx="0" cy="11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0" name="Line 177">
              <a:extLst>
                <a:ext uri="{FF2B5EF4-FFF2-40B4-BE49-F238E27FC236}">
                  <a16:creationId xmlns:a16="http://schemas.microsoft.com/office/drawing/2014/main" id="{DB185DCD-221A-0849-8E39-43A0ED6B906F}"/>
                </a:ext>
              </a:extLst>
            </p:cNvPr>
            <p:cNvSpPr>
              <a:spLocks noChangeShapeType="1"/>
            </p:cNvSpPr>
            <p:nvPr/>
          </p:nvSpPr>
          <p:spPr bwMode="auto">
            <a:xfrm>
              <a:off x="5063" y="1326"/>
              <a:ext cx="0" cy="10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grpSp>
      <p:grpSp>
        <p:nvGrpSpPr>
          <p:cNvPr id="25606" name="Group 169">
            <a:extLst>
              <a:ext uri="{FF2B5EF4-FFF2-40B4-BE49-F238E27FC236}">
                <a16:creationId xmlns:a16="http://schemas.microsoft.com/office/drawing/2014/main" id="{682F04A2-D6B0-0742-8B4A-846EC78769CB}"/>
              </a:ext>
            </a:extLst>
          </p:cNvPr>
          <p:cNvGrpSpPr>
            <a:grpSpLocks/>
          </p:cNvGrpSpPr>
          <p:nvPr/>
        </p:nvGrpSpPr>
        <p:grpSpPr bwMode="auto">
          <a:xfrm>
            <a:off x="4303908" y="3750380"/>
            <a:ext cx="600075" cy="287337"/>
            <a:chOff x="4396" y="1245"/>
            <a:chExt cx="672" cy="248"/>
          </a:xfrm>
        </p:grpSpPr>
        <p:sp>
          <p:nvSpPr>
            <p:cNvPr id="25633" name="Oval 407">
              <a:extLst>
                <a:ext uri="{FF2B5EF4-FFF2-40B4-BE49-F238E27FC236}">
                  <a16:creationId xmlns:a16="http://schemas.microsoft.com/office/drawing/2014/main" id="{1B8E016A-639D-A147-A730-B8A6E139C300}"/>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34" name="Rectangle 410">
              <a:extLst>
                <a:ext uri="{FF2B5EF4-FFF2-40B4-BE49-F238E27FC236}">
                  <a16:creationId xmlns:a16="http://schemas.microsoft.com/office/drawing/2014/main" id="{243F2D5F-757A-2D4B-AB9E-36156263EE12}"/>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lgn="ct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35" name="Oval 411">
              <a:extLst>
                <a:ext uri="{FF2B5EF4-FFF2-40B4-BE49-F238E27FC236}">
                  <a16:creationId xmlns:a16="http://schemas.microsoft.com/office/drawing/2014/main" id="{259DB3A8-46B5-5C46-81DE-4FB66C414459}"/>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grpSp>
          <p:nvGrpSpPr>
            <p:cNvPr id="25636" name="Group 173">
              <a:extLst>
                <a:ext uri="{FF2B5EF4-FFF2-40B4-BE49-F238E27FC236}">
                  <a16:creationId xmlns:a16="http://schemas.microsoft.com/office/drawing/2014/main" id="{40BFB73E-02A6-4D47-B856-FA8668376C1D}"/>
                </a:ext>
              </a:extLst>
            </p:cNvPr>
            <p:cNvGrpSpPr>
              <a:grpSpLocks/>
            </p:cNvGrpSpPr>
            <p:nvPr/>
          </p:nvGrpSpPr>
          <p:grpSpPr bwMode="auto">
            <a:xfrm>
              <a:off x="4530" y="1287"/>
              <a:ext cx="377" cy="75"/>
              <a:chOff x="2468" y="1332"/>
              <a:chExt cx="310" cy="60"/>
            </a:xfrm>
          </p:grpSpPr>
          <p:sp>
            <p:nvSpPr>
              <p:cNvPr id="25639" name="Freeform 174">
                <a:extLst>
                  <a:ext uri="{FF2B5EF4-FFF2-40B4-BE49-F238E27FC236}">
                    <a16:creationId xmlns:a16="http://schemas.microsoft.com/office/drawing/2014/main" id="{16AE96DE-820C-8947-B881-59FB38D78A2B}"/>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0" name="Freeform 175">
                <a:extLst>
                  <a:ext uri="{FF2B5EF4-FFF2-40B4-BE49-F238E27FC236}">
                    <a16:creationId xmlns:a16="http://schemas.microsoft.com/office/drawing/2014/main" id="{AA6E7BA7-317B-8D4D-BF70-DA6EC6214888}"/>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 name="Line 176">
              <a:extLst>
                <a:ext uri="{FF2B5EF4-FFF2-40B4-BE49-F238E27FC236}">
                  <a16:creationId xmlns:a16="http://schemas.microsoft.com/office/drawing/2014/main" id="{1E278FCC-39FA-484A-8092-CDF3BB721EB2}"/>
                </a:ext>
              </a:extLst>
            </p:cNvPr>
            <p:cNvSpPr>
              <a:spLocks noChangeShapeType="1"/>
            </p:cNvSpPr>
            <p:nvPr/>
          </p:nvSpPr>
          <p:spPr bwMode="auto">
            <a:xfrm>
              <a:off x="4400" y="1320"/>
              <a:ext cx="0" cy="11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9" name="Line 177">
              <a:extLst>
                <a:ext uri="{FF2B5EF4-FFF2-40B4-BE49-F238E27FC236}">
                  <a16:creationId xmlns:a16="http://schemas.microsoft.com/office/drawing/2014/main" id="{6A7E9B0B-5452-B24F-A4B3-A4E5A0738778}"/>
                </a:ext>
              </a:extLst>
            </p:cNvPr>
            <p:cNvSpPr>
              <a:spLocks noChangeShapeType="1"/>
            </p:cNvSpPr>
            <p:nvPr/>
          </p:nvSpPr>
          <p:spPr bwMode="auto">
            <a:xfrm>
              <a:off x="5063" y="1326"/>
              <a:ext cx="0" cy="10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grpSp>
      <p:grpSp>
        <p:nvGrpSpPr>
          <p:cNvPr id="25607" name="Group 169">
            <a:extLst>
              <a:ext uri="{FF2B5EF4-FFF2-40B4-BE49-F238E27FC236}">
                <a16:creationId xmlns:a16="http://schemas.microsoft.com/office/drawing/2014/main" id="{271E5A0F-41E4-384E-9500-A2F342DE5E06}"/>
              </a:ext>
            </a:extLst>
          </p:cNvPr>
          <p:cNvGrpSpPr>
            <a:grpSpLocks/>
          </p:cNvGrpSpPr>
          <p:nvPr/>
        </p:nvGrpSpPr>
        <p:grpSpPr bwMode="auto">
          <a:xfrm>
            <a:off x="6061270" y="3747205"/>
            <a:ext cx="600075" cy="287337"/>
            <a:chOff x="4396" y="1245"/>
            <a:chExt cx="672" cy="248"/>
          </a:xfrm>
        </p:grpSpPr>
        <p:sp>
          <p:nvSpPr>
            <p:cNvPr id="25625" name="Oval 407">
              <a:extLst>
                <a:ext uri="{FF2B5EF4-FFF2-40B4-BE49-F238E27FC236}">
                  <a16:creationId xmlns:a16="http://schemas.microsoft.com/office/drawing/2014/main" id="{939DB7BD-35B3-A747-8832-F150339C2CCC}"/>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26" name="Rectangle 410">
              <a:extLst>
                <a:ext uri="{FF2B5EF4-FFF2-40B4-BE49-F238E27FC236}">
                  <a16:creationId xmlns:a16="http://schemas.microsoft.com/office/drawing/2014/main" id="{7E50E85C-5369-804C-9A44-01CF980538B6}"/>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lgn="ct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27" name="Oval 411">
              <a:extLst>
                <a:ext uri="{FF2B5EF4-FFF2-40B4-BE49-F238E27FC236}">
                  <a16:creationId xmlns:a16="http://schemas.microsoft.com/office/drawing/2014/main" id="{F0DE342D-9D12-3B40-BF7F-C852B61174D4}"/>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grpSp>
          <p:nvGrpSpPr>
            <p:cNvPr id="25628" name="Group 173">
              <a:extLst>
                <a:ext uri="{FF2B5EF4-FFF2-40B4-BE49-F238E27FC236}">
                  <a16:creationId xmlns:a16="http://schemas.microsoft.com/office/drawing/2014/main" id="{4111B7B4-A223-C745-BBE5-CC300E1D5D5A}"/>
                </a:ext>
              </a:extLst>
            </p:cNvPr>
            <p:cNvGrpSpPr>
              <a:grpSpLocks/>
            </p:cNvGrpSpPr>
            <p:nvPr/>
          </p:nvGrpSpPr>
          <p:grpSpPr bwMode="auto">
            <a:xfrm>
              <a:off x="4530" y="1287"/>
              <a:ext cx="377" cy="75"/>
              <a:chOff x="2468" y="1332"/>
              <a:chExt cx="310" cy="60"/>
            </a:xfrm>
          </p:grpSpPr>
          <p:sp>
            <p:nvSpPr>
              <p:cNvPr id="25631" name="Freeform 174">
                <a:extLst>
                  <a:ext uri="{FF2B5EF4-FFF2-40B4-BE49-F238E27FC236}">
                    <a16:creationId xmlns:a16="http://schemas.microsoft.com/office/drawing/2014/main" id="{1DFCFA9C-5AC1-DB4B-9DCE-2A7EB6F128CE}"/>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2" name="Freeform 175">
                <a:extLst>
                  <a:ext uri="{FF2B5EF4-FFF2-40B4-BE49-F238E27FC236}">
                    <a16:creationId xmlns:a16="http://schemas.microsoft.com/office/drawing/2014/main" id="{C8307C42-14A7-4847-B6F3-8D86B46822B8}"/>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Line 176">
              <a:extLst>
                <a:ext uri="{FF2B5EF4-FFF2-40B4-BE49-F238E27FC236}">
                  <a16:creationId xmlns:a16="http://schemas.microsoft.com/office/drawing/2014/main" id="{52D8BB4A-A44C-5042-88BF-2FEAB9575583}"/>
                </a:ext>
              </a:extLst>
            </p:cNvPr>
            <p:cNvSpPr>
              <a:spLocks noChangeShapeType="1"/>
            </p:cNvSpPr>
            <p:nvPr/>
          </p:nvSpPr>
          <p:spPr bwMode="auto">
            <a:xfrm>
              <a:off x="4400" y="1320"/>
              <a:ext cx="0" cy="11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28" name="Line 177">
              <a:extLst>
                <a:ext uri="{FF2B5EF4-FFF2-40B4-BE49-F238E27FC236}">
                  <a16:creationId xmlns:a16="http://schemas.microsoft.com/office/drawing/2014/main" id="{2E13CCE7-50C6-B74A-AF25-188F9E1D6225}"/>
                </a:ext>
              </a:extLst>
            </p:cNvPr>
            <p:cNvSpPr>
              <a:spLocks noChangeShapeType="1"/>
            </p:cNvSpPr>
            <p:nvPr/>
          </p:nvSpPr>
          <p:spPr bwMode="auto">
            <a:xfrm>
              <a:off x="5063" y="1326"/>
              <a:ext cx="0" cy="10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grpSp>
      <p:grpSp>
        <p:nvGrpSpPr>
          <p:cNvPr id="25608" name="Group 154">
            <a:extLst>
              <a:ext uri="{FF2B5EF4-FFF2-40B4-BE49-F238E27FC236}">
                <a16:creationId xmlns:a16="http://schemas.microsoft.com/office/drawing/2014/main" id="{6C9EBBE0-C366-B849-9E31-9055B086C3E3}"/>
              </a:ext>
            </a:extLst>
          </p:cNvPr>
          <p:cNvGrpSpPr>
            <a:grpSpLocks/>
          </p:cNvGrpSpPr>
          <p:nvPr/>
        </p:nvGrpSpPr>
        <p:grpSpPr bwMode="auto">
          <a:xfrm>
            <a:off x="2556070" y="4640967"/>
            <a:ext cx="542925" cy="538163"/>
            <a:chOff x="-44" y="1473"/>
            <a:chExt cx="981" cy="1105"/>
          </a:xfrm>
        </p:grpSpPr>
        <p:pic>
          <p:nvPicPr>
            <p:cNvPr id="25623" name="Picture 155" descr="desktop_computer_stylized_medium">
              <a:extLst>
                <a:ext uri="{FF2B5EF4-FFF2-40B4-BE49-F238E27FC236}">
                  <a16:creationId xmlns:a16="http://schemas.microsoft.com/office/drawing/2014/main" id="{9590E5D8-39F7-6E41-B7FB-D476123CF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4" name="Freeform 156">
              <a:extLst>
                <a:ext uri="{FF2B5EF4-FFF2-40B4-BE49-F238E27FC236}">
                  <a16:creationId xmlns:a16="http://schemas.microsoft.com/office/drawing/2014/main" id="{9B80ABE2-F174-D54F-8DEE-D77A2811A4EB}"/>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5609" name="Group 154">
            <a:extLst>
              <a:ext uri="{FF2B5EF4-FFF2-40B4-BE49-F238E27FC236}">
                <a16:creationId xmlns:a16="http://schemas.microsoft.com/office/drawing/2014/main" id="{BCF0CC5E-9EFF-F241-ABB6-189292D7FAE5}"/>
              </a:ext>
            </a:extLst>
          </p:cNvPr>
          <p:cNvGrpSpPr>
            <a:grpSpLocks/>
          </p:cNvGrpSpPr>
          <p:nvPr/>
        </p:nvGrpSpPr>
        <p:grpSpPr bwMode="auto">
          <a:xfrm>
            <a:off x="4275333" y="4640967"/>
            <a:ext cx="542925" cy="538163"/>
            <a:chOff x="-44" y="1473"/>
            <a:chExt cx="981" cy="1105"/>
          </a:xfrm>
        </p:grpSpPr>
        <p:pic>
          <p:nvPicPr>
            <p:cNvPr id="25621" name="Picture 155" descr="desktop_computer_stylized_medium">
              <a:extLst>
                <a:ext uri="{FF2B5EF4-FFF2-40B4-BE49-F238E27FC236}">
                  <a16:creationId xmlns:a16="http://schemas.microsoft.com/office/drawing/2014/main" id="{EC8E5F04-0471-C449-9E30-9D9C1462B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Freeform 156">
              <a:extLst>
                <a:ext uri="{FF2B5EF4-FFF2-40B4-BE49-F238E27FC236}">
                  <a16:creationId xmlns:a16="http://schemas.microsoft.com/office/drawing/2014/main" id="{2CD08028-6640-B14F-8C14-01B05517E594}"/>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5610" name="Group 154">
            <a:extLst>
              <a:ext uri="{FF2B5EF4-FFF2-40B4-BE49-F238E27FC236}">
                <a16:creationId xmlns:a16="http://schemas.microsoft.com/office/drawing/2014/main" id="{B7377E06-C24E-D343-8804-59B2BB4DAC44}"/>
              </a:ext>
            </a:extLst>
          </p:cNvPr>
          <p:cNvGrpSpPr>
            <a:grpSpLocks/>
          </p:cNvGrpSpPr>
          <p:nvPr/>
        </p:nvGrpSpPr>
        <p:grpSpPr bwMode="auto">
          <a:xfrm>
            <a:off x="6061270" y="4644142"/>
            <a:ext cx="542925" cy="538163"/>
            <a:chOff x="-44" y="1473"/>
            <a:chExt cx="981" cy="1105"/>
          </a:xfrm>
        </p:grpSpPr>
        <p:pic>
          <p:nvPicPr>
            <p:cNvPr id="25619" name="Picture 155" descr="desktop_computer_stylized_medium">
              <a:extLst>
                <a:ext uri="{FF2B5EF4-FFF2-40B4-BE49-F238E27FC236}">
                  <a16:creationId xmlns:a16="http://schemas.microsoft.com/office/drawing/2014/main" id="{654239AC-554C-A842-90E4-CB4A09AF8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0" name="Freeform 156">
              <a:extLst>
                <a:ext uri="{FF2B5EF4-FFF2-40B4-BE49-F238E27FC236}">
                  <a16:creationId xmlns:a16="http://schemas.microsoft.com/office/drawing/2014/main" id="{E98A40F3-7902-684C-96AF-0F1F4A28AC01}"/>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25611" name="TextBox 39">
            <a:extLst>
              <a:ext uri="{FF2B5EF4-FFF2-40B4-BE49-F238E27FC236}">
                <a16:creationId xmlns:a16="http://schemas.microsoft.com/office/drawing/2014/main" id="{EA1140F0-EB21-EC4C-B7E4-6AB70A30C3BD}"/>
              </a:ext>
            </a:extLst>
          </p:cNvPr>
          <p:cNvSpPr txBox="1">
            <a:spLocks noChangeArrowheads="1"/>
          </p:cNvSpPr>
          <p:nvPr/>
        </p:nvSpPr>
        <p:spPr bwMode="auto">
          <a:xfrm>
            <a:off x="2610045" y="5231516"/>
            <a:ext cx="61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VM1</a:t>
            </a:r>
          </a:p>
        </p:txBody>
      </p:sp>
      <p:sp>
        <p:nvSpPr>
          <p:cNvPr id="25612" name="TextBox 40">
            <a:extLst>
              <a:ext uri="{FF2B5EF4-FFF2-40B4-BE49-F238E27FC236}">
                <a16:creationId xmlns:a16="http://schemas.microsoft.com/office/drawing/2014/main" id="{1E813D92-3D92-EE44-8EC5-B683E5BD7E50}"/>
              </a:ext>
            </a:extLst>
          </p:cNvPr>
          <p:cNvSpPr txBox="1">
            <a:spLocks noChangeArrowheads="1"/>
          </p:cNvSpPr>
          <p:nvPr/>
        </p:nvSpPr>
        <p:spPr bwMode="auto">
          <a:xfrm>
            <a:off x="4283270" y="5198180"/>
            <a:ext cx="61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VM2</a:t>
            </a:r>
          </a:p>
        </p:txBody>
      </p:sp>
      <p:sp>
        <p:nvSpPr>
          <p:cNvPr id="25613" name="TextBox 41">
            <a:extLst>
              <a:ext uri="{FF2B5EF4-FFF2-40B4-BE49-F238E27FC236}">
                <a16:creationId xmlns:a16="http://schemas.microsoft.com/office/drawing/2014/main" id="{96989A24-18C8-554D-86A0-836A192629CA}"/>
              </a:ext>
            </a:extLst>
          </p:cNvPr>
          <p:cNvSpPr txBox="1">
            <a:spLocks noChangeArrowheads="1"/>
          </p:cNvSpPr>
          <p:nvPr/>
        </p:nvSpPr>
        <p:spPr bwMode="auto">
          <a:xfrm>
            <a:off x="6115245" y="5209291"/>
            <a:ext cx="61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VM3</a:t>
            </a:r>
          </a:p>
        </p:txBody>
      </p:sp>
      <p:sp>
        <p:nvSpPr>
          <p:cNvPr id="25614" name="TextBox 42">
            <a:extLst>
              <a:ext uri="{FF2B5EF4-FFF2-40B4-BE49-F238E27FC236}">
                <a16:creationId xmlns:a16="http://schemas.microsoft.com/office/drawing/2014/main" id="{D25E13E5-1BD2-9443-99F8-F62F8B5261AA}"/>
              </a:ext>
            </a:extLst>
          </p:cNvPr>
          <p:cNvSpPr txBox="1">
            <a:spLocks noChangeArrowheads="1"/>
          </p:cNvSpPr>
          <p:nvPr/>
        </p:nvSpPr>
        <p:spPr bwMode="auto">
          <a:xfrm>
            <a:off x="1397195" y="3951991"/>
            <a:ext cx="139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NAT routers</a:t>
            </a:r>
          </a:p>
        </p:txBody>
      </p:sp>
      <p:cxnSp>
        <p:nvCxnSpPr>
          <p:cNvPr id="49" name="Straight Connector 48">
            <a:extLst>
              <a:ext uri="{FF2B5EF4-FFF2-40B4-BE49-F238E27FC236}">
                <a16:creationId xmlns:a16="http://schemas.microsoft.com/office/drawing/2014/main" id="{1149582E-AEFD-514C-95A4-E3BC093088B2}"/>
              </a:ext>
            </a:extLst>
          </p:cNvPr>
          <p:cNvCxnSpPr/>
          <p:nvPr/>
        </p:nvCxnSpPr>
        <p:spPr>
          <a:xfrm>
            <a:off x="2854519" y="4088516"/>
            <a:ext cx="65088" cy="5524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FD3BD8-0BBD-5F4D-86F5-BE60CF88C609}"/>
              </a:ext>
            </a:extLst>
          </p:cNvPr>
          <p:cNvCxnSpPr/>
          <p:nvPr/>
        </p:nvCxnSpPr>
        <p:spPr>
          <a:xfrm>
            <a:off x="4557908" y="4091691"/>
            <a:ext cx="65087" cy="5524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F42AEA-CDCE-D74A-9761-4E3A2370EF1B}"/>
              </a:ext>
            </a:extLst>
          </p:cNvPr>
          <p:cNvCxnSpPr/>
          <p:nvPr/>
        </p:nvCxnSpPr>
        <p:spPr>
          <a:xfrm>
            <a:off x="6359719" y="4109154"/>
            <a:ext cx="65088" cy="5508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618" name="TextBox 52">
            <a:extLst>
              <a:ext uri="{FF2B5EF4-FFF2-40B4-BE49-F238E27FC236}">
                <a16:creationId xmlns:a16="http://schemas.microsoft.com/office/drawing/2014/main" id="{AF23128C-069D-6743-BEA6-4E168D3B1F38}"/>
              </a:ext>
            </a:extLst>
          </p:cNvPr>
          <p:cNvSpPr txBox="1">
            <a:spLocks noChangeArrowheads="1"/>
          </p:cNvSpPr>
          <p:nvPr/>
        </p:nvSpPr>
        <p:spPr bwMode="auto">
          <a:xfrm>
            <a:off x="6715320" y="3142367"/>
            <a:ext cx="1712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VirtualBox </a:t>
            </a:r>
          </a:p>
          <a:p>
            <a:r>
              <a:rPr lang="en-US" altLang="en-US"/>
              <a:t>Network Engine</a:t>
            </a:r>
          </a:p>
        </p:txBody>
      </p:sp>
    </p:spTree>
    <p:extLst>
      <p:ext uri="{BB962C8B-B14F-4D97-AF65-F5344CB8AC3E}">
        <p14:creationId xmlns:p14="http://schemas.microsoft.com/office/powerpoint/2010/main" val="38552247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6CC1-7052-0545-A79D-40D94E3FBF05}"/>
              </a:ext>
            </a:extLst>
          </p:cNvPr>
          <p:cNvSpPr>
            <a:spLocks noGrp="1"/>
          </p:cNvSpPr>
          <p:nvPr>
            <p:ph type="title"/>
          </p:nvPr>
        </p:nvSpPr>
        <p:spPr>
          <a:xfrm>
            <a:off x="1149544" y="-41275"/>
            <a:ext cx="10123059" cy="937943"/>
          </a:xfrm>
        </p:spPr>
        <p:txBody>
          <a:bodyPr>
            <a:normAutofit/>
          </a:bodyPr>
          <a:lstStyle/>
          <a:p>
            <a:pPr>
              <a:defRPr/>
            </a:pPr>
            <a:r>
              <a:rPr lang="en-US" dirty="0"/>
              <a:t>Networking in VirtualBox: Bridged Adapter</a:t>
            </a:r>
          </a:p>
        </p:txBody>
      </p:sp>
      <p:sp>
        <p:nvSpPr>
          <p:cNvPr id="26627" name="Content Placeholder 2">
            <a:extLst>
              <a:ext uri="{FF2B5EF4-FFF2-40B4-BE49-F238E27FC236}">
                <a16:creationId xmlns:a16="http://schemas.microsoft.com/office/drawing/2014/main" id="{F8FD2F4C-23A6-7747-906B-2585BAC5B7F5}"/>
              </a:ext>
            </a:extLst>
          </p:cNvPr>
          <p:cNvSpPr>
            <a:spLocks noGrp="1"/>
          </p:cNvSpPr>
          <p:nvPr>
            <p:ph idx="1"/>
          </p:nvPr>
        </p:nvSpPr>
        <p:spPr>
          <a:xfrm>
            <a:off x="1240620" y="1343182"/>
            <a:ext cx="7499350" cy="4800600"/>
          </a:xfrm>
        </p:spPr>
        <p:txBody>
          <a:bodyPr/>
          <a:lstStyle/>
          <a:p>
            <a:r>
              <a:rPr lang="en-US" altLang="en-US" sz="2400" dirty="0"/>
              <a:t>Each VM requests its IP address just like the host OS to the default DHCP server</a:t>
            </a:r>
          </a:p>
          <a:p>
            <a:pPr lvl="1"/>
            <a:r>
              <a:rPr lang="en-US" altLang="en-US" sz="2000" dirty="0"/>
              <a:t>All VMs and host OS are in the same LAN, so they can talk to each other</a:t>
            </a:r>
          </a:p>
          <a:p>
            <a:pPr lvl="1"/>
            <a:r>
              <a:rPr lang="en-US" altLang="en-US" sz="2000" dirty="0"/>
              <a:t>Your home </a:t>
            </a:r>
            <a:r>
              <a:rPr lang="en-US" altLang="en-US" sz="2000" dirty="0" err="1"/>
              <a:t>WiFi</a:t>
            </a:r>
            <a:r>
              <a:rPr lang="en-US" altLang="en-US" sz="2000" dirty="0"/>
              <a:t> router most likely will support this</a:t>
            </a:r>
          </a:p>
          <a:p>
            <a:pPr lvl="1"/>
            <a:endParaRPr lang="en-US" altLang="en-US" sz="2000" dirty="0"/>
          </a:p>
        </p:txBody>
      </p:sp>
      <p:pic>
        <p:nvPicPr>
          <p:cNvPr id="26628" name="Picture 7" descr="Image result for home wifi router">
            <a:extLst>
              <a:ext uri="{FF2B5EF4-FFF2-40B4-BE49-F238E27FC236}">
                <a16:creationId xmlns:a16="http://schemas.microsoft.com/office/drawing/2014/main" id="{B01C076C-6C26-5A44-8190-A39A37B89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257" y="3289300"/>
            <a:ext cx="19081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3">
            <a:extLst>
              <a:ext uri="{FF2B5EF4-FFF2-40B4-BE49-F238E27FC236}">
                <a16:creationId xmlns:a16="http://schemas.microsoft.com/office/drawing/2014/main" id="{0FA1782F-8723-AF44-8DCA-67DD83673B7F}"/>
              </a:ext>
            </a:extLst>
          </p:cNvPr>
          <p:cNvSpPr txBox="1">
            <a:spLocks noChangeArrowheads="1"/>
          </p:cNvSpPr>
          <p:nvPr/>
        </p:nvSpPr>
        <p:spPr bwMode="auto">
          <a:xfrm>
            <a:off x="5225244" y="4022725"/>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DHCP/NAT server (e.g., wifi router)</a:t>
            </a:r>
          </a:p>
        </p:txBody>
      </p:sp>
      <p:grpSp>
        <p:nvGrpSpPr>
          <p:cNvPr id="26630" name="Group 154">
            <a:extLst>
              <a:ext uri="{FF2B5EF4-FFF2-40B4-BE49-F238E27FC236}">
                <a16:creationId xmlns:a16="http://schemas.microsoft.com/office/drawing/2014/main" id="{AD2A21E6-0693-A642-A974-A108E2DC0245}"/>
              </a:ext>
            </a:extLst>
          </p:cNvPr>
          <p:cNvGrpSpPr>
            <a:grpSpLocks/>
          </p:cNvGrpSpPr>
          <p:nvPr/>
        </p:nvGrpSpPr>
        <p:grpSpPr bwMode="auto">
          <a:xfrm>
            <a:off x="2651907" y="4824413"/>
            <a:ext cx="542925" cy="538162"/>
            <a:chOff x="-44" y="1473"/>
            <a:chExt cx="981" cy="1105"/>
          </a:xfrm>
        </p:grpSpPr>
        <p:pic>
          <p:nvPicPr>
            <p:cNvPr id="26643" name="Picture 155" descr="desktop_computer_stylized_medium">
              <a:extLst>
                <a:ext uri="{FF2B5EF4-FFF2-40B4-BE49-F238E27FC236}">
                  <a16:creationId xmlns:a16="http://schemas.microsoft.com/office/drawing/2014/main" id="{BDDC786B-AC2D-6E48-B311-43AD874BA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4" name="Freeform 156">
              <a:extLst>
                <a:ext uri="{FF2B5EF4-FFF2-40B4-BE49-F238E27FC236}">
                  <a16:creationId xmlns:a16="http://schemas.microsoft.com/office/drawing/2014/main" id="{732C9383-C253-AA40-9487-C02DD0613ADA}"/>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6631" name="Group 154">
            <a:extLst>
              <a:ext uri="{FF2B5EF4-FFF2-40B4-BE49-F238E27FC236}">
                <a16:creationId xmlns:a16="http://schemas.microsoft.com/office/drawing/2014/main" id="{B97CC570-B256-5B41-9929-1FB0E7A51EC3}"/>
              </a:ext>
            </a:extLst>
          </p:cNvPr>
          <p:cNvGrpSpPr>
            <a:grpSpLocks/>
          </p:cNvGrpSpPr>
          <p:nvPr/>
        </p:nvGrpSpPr>
        <p:grpSpPr bwMode="auto">
          <a:xfrm>
            <a:off x="4993470" y="5257801"/>
            <a:ext cx="542925" cy="538163"/>
            <a:chOff x="-44" y="1473"/>
            <a:chExt cx="981" cy="1105"/>
          </a:xfrm>
        </p:grpSpPr>
        <p:pic>
          <p:nvPicPr>
            <p:cNvPr id="26641" name="Picture 155" descr="desktop_computer_stylized_medium">
              <a:extLst>
                <a:ext uri="{FF2B5EF4-FFF2-40B4-BE49-F238E27FC236}">
                  <a16:creationId xmlns:a16="http://schemas.microsoft.com/office/drawing/2014/main" id="{931B033E-2EE7-6345-8950-0719EFDB3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Freeform 156">
              <a:extLst>
                <a:ext uri="{FF2B5EF4-FFF2-40B4-BE49-F238E27FC236}">
                  <a16:creationId xmlns:a16="http://schemas.microsoft.com/office/drawing/2014/main" id="{62C7159F-9FD5-5549-B26C-DE39FB24B2DA}"/>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6632" name="Group 154">
            <a:extLst>
              <a:ext uri="{FF2B5EF4-FFF2-40B4-BE49-F238E27FC236}">
                <a16:creationId xmlns:a16="http://schemas.microsoft.com/office/drawing/2014/main" id="{1D6BD81F-8590-F84F-B1BE-C3824E0746F3}"/>
              </a:ext>
            </a:extLst>
          </p:cNvPr>
          <p:cNvGrpSpPr>
            <a:grpSpLocks/>
          </p:cNvGrpSpPr>
          <p:nvPr/>
        </p:nvGrpSpPr>
        <p:grpSpPr bwMode="auto">
          <a:xfrm>
            <a:off x="5931682" y="5018088"/>
            <a:ext cx="542925" cy="538162"/>
            <a:chOff x="-44" y="1473"/>
            <a:chExt cx="981" cy="1105"/>
          </a:xfrm>
        </p:grpSpPr>
        <p:pic>
          <p:nvPicPr>
            <p:cNvPr id="26639" name="Picture 155" descr="desktop_computer_stylized_medium">
              <a:extLst>
                <a:ext uri="{FF2B5EF4-FFF2-40B4-BE49-F238E27FC236}">
                  <a16:creationId xmlns:a16="http://schemas.microsoft.com/office/drawing/2014/main" id="{9D0503B5-16CB-2842-8400-C374746D3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Freeform 156">
              <a:extLst>
                <a:ext uri="{FF2B5EF4-FFF2-40B4-BE49-F238E27FC236}">
                  <a16:creationId xmlns:a16="http://schemas.microsoft.com/office/drawing/2014/main" id="{EF1F0D91-E213-F14D-ADC1-13E40255DF0F}"/>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26633" name="TextBox 39">
            <a:extLst>
              <a:ext uri="{FF2B5EF4-FFF2-40B4-BE49-F238E27FC236}">
                <a16:creationId xmlns:a16="http://schemas.microsoft.com/office/drawing/2014/main" id="{D9352F0B-5953-1D44-AF84-62CB2310F280}"/>
              </a:ext>
            </a:extLst>
          </p:cNvPr>
          <p:cNvSpPr txBox="1">
            <a:spLocks noChangeArrowheads="1"/>
          </p:cNvSpPr>
          <p:nvPr/>
        </p:nvSpPr>
        <p:spPr bwMode="auto">
          <a:xfrm>
            <a:off x="2682070" y="5329239"/>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Host OS</a:t>
            </a:r>
          </a:p>
        </p:txBody>
      </p:sp>
      <p:sp>
        <p:nvSpPr>
          <p:cNvPr id="26634" name="TextBox 40">
            <a:extLst>
              <a:ext uri="{FF2B5EF4-FFF2-40B4-BE49-F238E27FC236}">
                <a16:creationId xmlns:a16="http://schemas.microsoft.com/office/drawing/2014/main" id="{C3E034D1-2024-844E-B7B1-4A55222CDB04}"/>
              </a:ext>
            </a:extLst>
          </p:cNvPr>
          <p:cNvSpPr txBox="1">
            <a:spLocks noChangeArrowheads="1"/>
          </p:cNvSpPr>
          <p:nvPr/>
        </p:nvSpPr>
        <p:spPr bwMode="auto">
          <a:xfrm>
            <a:off x="5076020" y="5761039"/>
            <a:ext cx="61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VM1</a:t>
            </a:r>
          </a:p>
        </p:txBody>
      </p:sp>
      <p:sp>
        <p:nvSpPr>
          <p:cNvPr id="26635" name="TextBox 41">
            <a:extLst>
              <a:ext uri="{FF2B5EF4-FFF2-40B4-BE49-F238E27FC236}">
                <a16:creationId xmlns:a16="http://schemas.microsoft.com/office/drawing/2014/main" id="{CA5BA1FB-3FF5-514B-A990-8A4B963046EC}"/>
              </a:ext>
            </a:extLst>
          </p:cNvPr>
          <p:cNvSpPr txBox="1">
            <a:spLocks noChangeArrowheads="1"/>
          </p:cNvSpPr>
          <p:nvPr/>
        </p:nvSpPr>
        <p:spPr bwMode="auto">
          <a:xfrm>
            <a:off x="5985657" y="5583239"/>
            <a:ext cx="61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VM2</a:t>
            </a:r>
          </a:p>
        </p:txBody>
      </p:sp>
      <p:cxnSp>
        <p:nvCxnSpPr>
          <p:cNvPr id="48" name="Straight Connector 47">
            <a:extLst>
              <a:ext uri="{FF2B5EF4-FFF2-40B4-BE49-F238E27FC236}">
                <a16:creationId xmlns:a16="http://schemas.microsoft.com/office/drawing/2014/main" id="{7A9A0F43-2C0E-3741-B174-3DA45833CB79}"/>
              </a:ext>
            </a:extLst>
          </p:cNvPr>
          <p:cNvCxnSpPr/>
          <p:nvPr/>
        </p:nvCxnSpPr>
        <p:spPr>
          <a:xfrm flipH="1">
            <a:off x="3204357" y="4343401"/>
            <a:ext cx="919163" cy="4810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6318FE9-92E0-7641-8BBD-2BA0F4BDFDD4}"/>
              </a:ext>
            </a:extLst>
          </p:cNvPr>
          <p:cNvCxnSpPr>
            <a:endCxn id="26641" idx="0"/>
          </p:cNvCxnSpPr>
          <p:nvPr/>
        </p:nvCxnSpPr>
        <p:spPr>
          <a:xfrm>
            <a:off x="4926795" y="4495800"/>
            <a:ext cx="338137" cy="76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52B6856-51D8-B540-BCE9-060AB0EF34AB}"/>
              </a:ext>
            </a:extLst>
          </p:cNvPr>
          <p:cNvCxnSpPr/>
          <p:nvPr/>
        </p:nvCxnSpPr>
        <p:spPr>
          <a:xfrm>
            <a:off x="4990295" y="4491039"/>
            <a:ext cx="1304925" cy="542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3314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807063-1831-FC48-B866-D2CFD57B3A30}"/>
              </a:ext>
            </a:extLst>
          </p:cNvPr>
          <p:cNvSpPr>
            <a:spLocks noGrp="1" noChangeArrowheads="1"/>
          </p:cNvSpPr>
          <p:nvPr>
            <p:ph type="title"/>
          </p:nvPr>
        </p:nvSpPr>
        <p:spPr>
          <a:xfrm>
            <a:off x="965409" y="154716"/>
            <a:ext cx="10666958" cy="729704"/>
          </a:xfrm>
        </p:spPr>
        <p:txBody>
          <a:bodyPr>
            <a:normAutofit/>
          </a:bodyPr>
          <a:lstStyle/>
          <a:p>
            <a:pPr eaLnBrk="1" hangingPunct="1">
              <a:defRPr/>
            </a:pPr>
            <a:r>
              <a:rPr lang="en-US" altLang="ja-JP" dirty="0">
                <a:ea typeface="ＭＳ Ｐゴシック" panose="020B0600070205080204" pitchFamily="34" charset="-128"/>
              </a:rPr>
              <a:t>File Transfer between VM and Host OS</a:t>
            </a:r>
          </a:p>
        </p:txBody>
      </p:sp>
      <p:sp>
        <p:nvSpPr>
          <p:cNvPr id="61443" name="Text Box 5">
            <a:extLst>
              <a:ext uri="{FF2B5EF4-FFF2-40B4-BE49-F238E27FC236}">
                <a16:creationId xmlns:a16="http://schemas.microsoft.com/office/drawing/2014/main" id="{EDD57B73-304E-FE48-BBD4-986A899E0D14}"/>
              </a:ext>
            </a:extLst>
          </p:cNvPr>
          <p:cNvSpPr txBox="1">
            <a:spLocks noChangeArrowheads="1"/>
          </p:cNvSpPr>
          <p:nvPr/>
        </p:nvSpPr>
        <p:spPr bwMode="auto">
          <a:xfrm>
            <a:off x="1166734" y="1419069"/>
            <a:ext cx="893663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Tx/>
              <a:buAutoNum type="arabicPeriod"/>
              <a:defRPr/>
            </a:pPr>
            <a:r>
              <a:rPr lang="en-US" altLang="ja-JP" sz="2400" dirty="0">
                <a:ea typeface="ＭＳ Ｐゴシック" panose="020B0600070205080204" pitchFamily="34" charset="-128"/>
              </a:rPr>
              <a:t>Use online server for file upload/download</a:t>
            </a:r>
          </a:p>
          <a:p>
            <a:pPr marL="1200150" lvl="1" indent="-457200">
              <a:buFont typeface="Arial" panose="020B0604020202020204" pitchFamily="34" charset="0"/>
              <a:buChar char="•"/>
              <a:defRPr/>
            </a:pPr>
            <a:r>
              <a:rPr lang="en-US" altLang="ja-JP" sz="2000" dirty="0">
                <a:ea typeface="ＭＳ Ｐゴシック" panose="020B0600070205080204" pitchFamily="34" charset="-128"/>
              </a:rPr>
              <a:t>Upload to an online storage (such as Google Drive, MS </a:t>
            </a:r>
            <a:r>
              <a:rPr lang="en-US" altLang="ja-JP" sz="2000" dirty="0" err="1">
                <a:ea typeface="ＭＳ Ｐゴシック" panose="020B0600070205080204" pitchFamily="34" charset="-128"/>
              </a:rPr>
              <a:t>Onedrive</a:t>
            </a:r>
            <a:r>
              <a:rPr lang="en-US" altLang="ja-JP" sz="2000" dirty="0">
                <a:ea typeface="ＭＳ Ｐゴシック" panose="020B0600070205080204" pitchFamily="34" charset="-128"/>
              </a:rPr>
              <a:t>)</a:t>
            </a:r>
          </a:p>
          <a:p>
            <a:pPr marL="1200150" lvl="1" indent="-457200">
              <a:buFont typeface="Arial" panose="020B0604020202020204" pitchFamily="34" charset="0"/>
              <a:buChar char="•"/>
              <a:defRPr/>
            </a:pPr>
            <a:r>
              <a:rPr lang="en-US" altLang="ja-JP" sz="2000" dirty="0">
                <a:ea typeface="ＭＳ Ｐゴシック" panose="020B0600070205080204" pitchFamily="34" charset="-128"/>
              </a:rPr>
              <a:t>Download to the host OS or VM</a:t>
            </a:r>
          </a:p>
          <a:p>
            <a:pPr>
              <a:defRPr/>
            </a:pPr>
            <a:endParaRPr lang="en-US" altLang="ja-JP" sz="2400" dirty="0">
              <a:ea typeface="ＭＳ Ｐゴシック" panose="020B0600070205080204" pitchFamily="34" charset="-128"/>
            </a:endParaRPr>
          </a:p>
          <a:p>
            <a:pPr>
              <a:defRPr/>
            </a:pPr>
            <a:r>
              <a:rPr lang="en-US" altLang="ja-JP" sz="2400" dirty="0">
                <a:ea typeface="ＭＳ Ｐゴシック" panose="020B0600070205080204" pitchFamily="34" charset="-128"/>
              </a:rPr>
              <a:t>2. </a:t>
            </a:r>
            <a:r>
              <a:rPr lang="en-US" altLang="ja-JP" sz="2400" dirty="0" err="1">
                <a:ea typeface="ＭＳ Ｐゴシック" panose="020B0600070205080204" pitchFamily="34" charset="-128"/>
              </a:rPr>
              <a:t>Virtualbox</a:t>
            </a:r>
            <a:r>
              <a:rPr lang="en-US" altLang="ja-JP" sz="2400" dirty="0">
                <a:ea typeface="ＭＳ Ｐゴシック" panose="020B0600070205080204" pitchFamily="34" charset="-128"/>
              </a:rPr>
              <a:t> support ‘drag and drop’ file transfer between host OS and a VM OS</a:t>
            </a:r>
          </a:p>
          <a:p>
            <a:pPr marL="1085850" lvl="1" indent="-342900">
              <a:spcAft>
                <a:spcPts val="600"/>
              </a:spcAft>
              <a:buFont typeface="Arial" panose="020B0604020202020204" pitchFamily="34" charset="0"/>
              <a:buChar char="•"/>
              <a:defRPr/>
            </a:pPr>
            <a:r>
              <a:rPr lang="en-US" altLang="ja-JP" sz="2000" dirty="0">
                <a:ea typeface="ＭＳ Ｐゴシック" panose="020B0600070205080204" pitchFamily="34" charset="-128"/>
              </a:rPr>
              <a:t>Run the Kali Linux VM under </a:t>
            </a:r>
            <a:r>
              <a:rPr lang="en-US" altLang="ja-JP" sz="2000" dirty="0" err="1">
                <a:ea typeface="ＭＳ Ｐゴシック" panose="020B0600070205080204" pitchFamily="34" charset="-128"/>
              </a:rPr>
              <a:t>virtualBox</a:t>
            </a:r>
            <a:endParaRPr lang="en-US" altLang="ja-JP" sz="2000" dirty="0">
              <a:ea typeface="ＭＳ Ｐゴシック" panose="020B0600070205080204" pitchFamily="34" charset="-128"/>
            </a:endParaRPr>
          </a:p>
          <a:p>
            <a:pPr marL="1085850" lvl="1" indent="-342900">
              <a:spcAft>
                <a:spcPts val="600"/>
              </a:spcAft>
              <a:buFont typeface="Arial" panose="020B0604020202020204" pitchFamily="34" charset="0"/>
              <a:buChar char="•"/>
              <a:defRPr/>
            </a:pPr>
            <a:r>
              <a:rPr lang="en-US" altLang="ja-JP" sz="2000" dirty="0">
                <a:ea typeface="ＭＳ Ｐゴシック" panose="020B0600070205080204" pitchFamily="34" charset="-128"/>
              </a:rPr>
              <a:t>Configure </a:t>
            </a:r>
            <a:r>
              <a:rPr lang="en-US" altLang="ja-JP" sz="2000" dirty="0" err="1">
                <a:ea typeface="ＭＳ Ｐゴシック" panose="020B0600070205080204" pitchFamily="34" charset="-128"/>
              </a:rPr>
              <a:t>virtualBox</a:t>
            </a:r>
            <a:r>
              <a:rPr lang="en-US" altLang="ja-JP" sz="2000" dirty="0">
                <a:ea typeface="ＭＳ Ｐゴシック" panose="020B0600070205080204" pitchFamily="34" charset="-128"/>
              </a:rPr>
              <a:t> menu “Devices” </a:t>
            </a:r>
            <a:r>
              <a:rPr lang="en-US" altLang="ja-JP" sz="2000" dirty="0">
                <a:ea typeface="ＭＳ Ｐゴシック" panose="020B0600070205080204" pitchFamily="34" charset="-128"/>
                <a:sym typeface="Wingdings" panose="05000000000000000000" pitchFamily="2" charset="2"/>
              </a:rPr>
              <a:t> “Drag and Drop”  enable “Bidirectional”</a:t>
            </a:r>
          </a:p>
          <a:p>
            <a:pPr marL="1085850" lvl="1" indent="-342900">
              <a:spcAft>
                <a:spcPts val="600"/>
              </a:spcAft>
              <a:buFont typeface="Arial" panose="020B0604020202020204" pitchFamily="34" charset="0"/>
              <a:buChar char="•"/>
              <a:defRPr/>
            </a:pPr>
            <a:r>
              <a:rPr lang="en-US" altLang="ja-JP" sz="2000" dirty="0">
                <a:ea typeface="ＭＳ Ｐゴシック" panose="020B0600070205080204" pitchFamily="34" charset="-128"/>
                <a:sym typeface="Wingdings" panose="05000000000000000000" pitchFamily="2" charset="2"/>
              </a:rPr>
              <a:t>In Kali, open “file folder” icon, in the host OS, open a folder window</a:t>
            </a:r>
          </a:p>
          <a:p>
            <a:pPr marL="1085850" lvl="1" indent="-342900">
              <a:spcAft>
                <a:spcPts val="600"/>
              </a:spcAft>
              <a:buFont typeface="Arial" panose="020B0604020202020204" pitchFamily="34" charset="0"/>
              <a:buChar char="•"/>
              <a:defRPr/>
            </a:pPr>
            <a:r>
              <a:rPr lang="en-US" altLang="ja-JP" sz="2000" dirty="0">
                <a:ea typeface="ＭＳ Ｐゴシック" panose="020B0600070205080204" pitchFamily="34" charset="-128"/>
                <a:sym typeface="Wingdings" panose="05000000000000000000" pitchFamily="2" charset="2"/>
              </a:rPr>
              <a:t>Now you can drag/drop files between host and VM</a:t>
            </a:r>
            <a:endParaRPr lang="en-US" altLang="ja-JP" sz="2000" dirty="0">
              <a:ea typeface="ＭＳ Ｐゴシック" panose="020B0600070205080204" pitchFamily="34" charset="-128"/>
            </a:endParaRPr>
          </a:p>
          <a:p>
            <a:pPr>
              <a:spcAft>
                <a:spcPts val="600"/>
              </a:spcAft>
              <a:defRPr/>
            </a:pPr>
            <a:endParaRPr lang="ja-JP" altLang="en-US" sz="1400" u="sng" dirty="0">
              <a:solidFill>
                <a:srgbClr val="0000CC"/>
              </a:solidFill>
              <a:ea typeface="ＭＳ Ｐゴシック" panose="020B0600070205080204" pitchFamily="34" charset="-128"/>
            </a:endParaRPr>
          </a:p>
        </p:txBody>
      </p:sp>
    </p:spTree>
    <p:extLst>
      <p:ext uri="{BB962C8B-B14F-4D97-AF65-F5344CB8AC3E}">
        <p14:creationId xmlns:p14="http://schemas.microsoft.com/office/powerpoint/2010/main" val="321827503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26AF59D-9E02-1A43-A91D-ADF8332988C3}"/>
              </a:ext>
            </a:extLst>
          </p:cNvPr>
          <p:cNvSpPr>
            <a:spLocks noGrp="1" noChangeArrowheads="1"/>
          </p:cNvSpPr>
          <p:nvPr>
            <p:ph type="title"/>
          </p:nvPr>
        </p:nvSpPr>
        <p:spPr>
          <a:xfrm>
            <a:off x="907347" y="183213"/>
            <a:ext cx="7497762" cy="609600"/>
          </a:xfrm>
        </p:spPr>
        <p:txBody>
          <a:bodyPr>
            <a:normAutofit fontScale="90000"/>
          </a:bodyPr>
          <a:lstStyle/>
          <a:p>
            <a:pPr eaLnBrk="1" hangingPunct="1">
              <a:defRPr/>
            </a:pPr>
            <a:r>
              <a:rPr lang="en-US" altLang="ja-JP" dirty="0">
                <a:ea typeface="ＭＳ Ｐゴシック" panose="020B0600070205080204" pitchFamily="34" charset="-128"/>
              </a:rPr>
              <a:t>Shared Folder in Linux VM</a:t>
            </a:r>
          </a:p>
        </p:txBody>
      </p:sp>
      <p:sp>
        <p:nvSpPr>
          <p:cNvPr id="4" name="Rectangle 3">
            <a:extLst>
              <a:ext uri="{FF2B5EF4-FFF2-40B4-BE49-F238E27FC236}">
                <a16:creationId xmlns:a16="http://schemas.microsoft.com/office/drawing/2014/main" id="{9F69060E-0C34-9C4C-A410-2F48432BB172}"/>
              </a:ext>
            </a:extLst>
          </p:cNvPr>
          <p:cNvSpPr txBox="1">
            <a:spLocks noChangeArrowheads="1"/>
          </p:cNvSpPr>
          <p:nvPr/>
        </p:nvSpPr>
        <p:spPr bwMode="auto">
          <a:xfrm>
            <a:off x="907347" y="1270000"/>
            <a:ext cx="73421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4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0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18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indent="0" eaLnBrk="1" hangingPunct="1">
              <a:lnSpc>
                <a:spcPct val="90000"/>
              </a:lnSpc>
              <a:buNone/>
              <a:defRPr/>
            </a:pPr>
            <a:r>
              <a:rPr lang="en-US" altLang="ja-JP" sz="2000" dirty="0">
                <a:ea typeface="ＭＳ Ｐゴシック" panose="020B0600070205080204" pitchFamily="34" charset="-128"/>
              </a:rPr>
              <a:t>3</a:t>
            </a:r>
            <a:r>
              <a:rPr lang="en-US" altLang="ja-JP" sz="2400" dirty="0">
                <a:ea typeface="ＭＳ Ｐゴシック" panose="020B0600070205080204" pitchFamily="34" charset="-128"/>
              </a:rPr>
              <a:t>.  VirtualBox supports “shared folder” between host OS and VM</a:t>
            </a:r>
            <a:endParaRPr lang="en-US" altLang="ja-JP" sz="2000" dirty="0">
              <a:ea typeface="ＭＳ Ｐゴシック" panose="020B0600070205080204" pitchFamily="34" charset="-128"/>
            </a:endParaRPr>
          </a:p>
          <a:p>
            <a:pPr marL="811212" indent="-342900">
              <a:spcAft>
                <a:spcPts val="600"/>
              </a:spcAft>
              <a:buFont typeface="Arial" panose="020B0604020202020204" pitchFamily="34" charset="0"/>
              <a:buChar char="•"/>
              <a:defRPr/>
            </a:pPr>
            <a:r>
              <a:rPr lang="en-US" altLang="ja-JP" sz="2000" dirty="0">
                <a:ea typeface="ＭＳ Ｐゴシック" panose="020B0600070205080204" pitchFamily="34" charset="-128"/>
              </a:rPr>
              <a:t>Run the Kali Linux VM under </a:t>
            </a:r>
            <a:r>
              <a:rPr lang="en-US" altLang="ja-JP" sz="2000" dirty="0" err="1">
                <a:ea typeface="ＭＳ Ｐゴシック" panose="020B0600070205080204" pitchFamily="34" charset="-128"/>
              </a:rPr>
              <a:t>VirtualBox</a:t>
            </a:r>
            <a:endParaRPr lang="en-US" altLang="ja-JP" sz="2000" dirty="0">
              <a:ea typeface="ＭＳ Ｐゴシック" panose="020B0600070205080204" pitchFamily="34" charset="-128"/>
            </a:endParaRPr>
          </a:p>
          <a:p>
            <a:pPr marL="811212" indent="-342900">
              <a:spcAft>
                <a:spcPts val="600"/>
              </a:spcAft>
              <a:buFont typeface="Arial" panose="020B0604020202020204" pitchFamily="34" charset="0"/>
              <a:buChar char="•"/>
              <a:defRPr/>
            </a:pPr>
            <a:r>
              <a:rPr lang="en-US" altLang="ja-JP" sz="2000" dirty="0">
                <a:ea typeface="ＭＳ Ｐゴシック" panose="020B0600070205080204" pitchFamily="34" charset="-128"/>
              </a:rPr>
              <a:t>Configure </a:t>
            </a:r>
            <a:r>
              <a:rPr lang="en-US" altLang="ja-JP" sz="2000" dirty="0" err="1">
                <a:ea typeface="ＭＳ Ｐゴシック" panose="020B0600070205080204" pitchFamily="34" charset="-128"/>
              </a:rPr>
              <a:t>virtualBox</a:t>
            </a:r>
            <a:r>
              <a:rPr lang="en-US" altLang="ja-JP" sz="2000" dirty="0">
                <a:ea typeface="ＭＳ Ｐゴシック" panose="020B0600070205080204" pitchFamily="34" charset="-128"/>
              </a:rPr>
              <a:t> menu “Devices” </a:t>
            </a:r>
            <a:r>
              <a:rPr lang="en-US" altLang="ja-JP" sz="2000" dirty="0">
                <a:ea typeface="ＭＳ Ｐゴシック" panose="020B0600070205080204" pitchFamily="34" charset="-128"/>
                <a:sym typeface="Wingdings" panose="05000000000000000000" pitchFamily="2" charset="2"/>
              </a:rPr>
              <a:t> “shared folders”  “Shared folder setting…” click the “+” button</a:t>
            </a:r>
          </a:p>
          <a:p>
            <a:pPr marL="811212" indent="-342900">
              <a:spcAft>
                <a:spcPts val="600"/>
              </a:spcAft>
              <a:buFont typeface="Arial" panose="020B0604020202020204" pitchFamily="34" charset="0"/>
              <a:buChar char="•"/>
              <a:defRPr/>
            </a:pPr>
            <a:r>
              <a:rPr lang="en-US" altLang="ja-JP" sz="2000" dirty="0">
                <a:ea typeface="ＭＳ Ｐゴシック" panose="020B0600070205080204" pitchFamily="34" charset="-128"/>
                <a:sym typeface="Wingdings" panose="05000000000000000000" pitchFamily="2" charset="2"/>
              </a:rPr>
              <a:t>In the Folder Path field, choose “Other…” to add a host OS folder as the shared folder (e.g., “Download”)</a:t>
            </a:r>
          </a:p>
          <a:p>
            <a:pPr marL="925512" indent="-457200">
              <a:spcAft>
                <a:spcPts val="600"/>
              </a:spcAft>
              <a:buFont typeface="Wingdings 2" panose="05020102010507070707" pitchFamily="18" charset="2"/>
              <a:buAutoNum type="arabicPeriod"/>
              <a:defRPr/>
            </a:pPr>
            <a:endParaRPr lang="ja-JP" altLang="en-US" sz="2000" dirty="0">
              <a:ea typeface="ＭＳ Ｐゴシック" panose="020B0600070205080204" pitchFamily="34" charset="-128"/>
            </a:endParaRPr>
          </a:p>
        </p:txBody>
      </p:sp>
      <p:pic>
        <p:nvPicPr>
          <p:cNvPr id="32772" name="Picture 1">
            <a:extLst>
              <a:ext uri="{FF2B5EF4-FFF2-40B4-BE49-F238E27FC236}">
                <a16:creationId xmlns:a16="http://schemas.microsoft.com/office/drawing/2014/main" id="{46665E68-A1D9-714E-8972-718883B865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7561" y="4013200"/>
            <a:ext cx="40465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6F9C7A9-0728-994D-9B4F-716A2944DD22}"/>
              </a:ext>
            </a:extLst>
          </p:cNvPr>
          <p:cNvSpPr txBox="1"/>
          <p:nvPr/>
        </p:nvSpPr>
        <p:spPr>
          <a:xfrm>
            <a:off x="791460" y="4165600"/>
            <a:ext cx="4343400" cy="2692400"/>
          </a:xfrm>
          <a:prstGeom prst="rect">
            <a:avLst/>
          </a:prstGeom>
          <a:noFill/>
        </p:spPr>
        <p:txBody>
          <a:bodyPr>
            <a:spAutoFit/>
          </a:bodyPr>
          <a:lstStyle/>
          <a:p>
            <a:pPr marL="468312">
              <a:spcAft>
                <a:spcPts val="600"/>
              </a:spcAft>
              <a:defRPr/>
            </a:pP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In Linux VM:</a:t>
            </a:r>
          </a:p>
          <a:p>
            <a:pPr marL="468312">
              <a:spcAft>
                <a:spcPts val="600"/>
              </a:spcAft>
              <a:defRPr/>
            </a:pPr>
            <a:r>
              <a:rPr lang="en-US" altLang="ja-JP" dirty="0" err="1">
                <a:latin typeface="Gill Sans MT" panose="020B0502020104020203" pitchFamily="34" charset="0"/>
                <a:ea typeface="ＭＳ Ｐゴシック" panose="020B0600070205080204" pitchFamily="34" charset="-128"/>
                <a:sym typeface="Wingdings" panose="05000000000000000000" pitchFamily="2" charset="2"/>
              </a:rPr>
              <a:t>mkdir</a:t>
            </a: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 shared</a:t>
            </a:r>
          </a:p>
          <a:p>
            <a:pPr marL="468312">
              <a:spcAft>
                <a:spcPts val="600"/>
              </a:spcAft>
              <a:defRPr/>
            </a:pP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mount -t </a:t>
            </a:r>
            <a:r>
              <a:rPr lang="en-US" altLang="ja-JP" dirty="0" err="1">
                <a:latin typeface="Gill Sans MT" panose="020B0502020104020203" pitchFamily="34" charset="0"/>
                <a:ea typeface="ＭＳ Ｐゴシック" panose="020B0600070205080204" pitchFamily="34" charset="-128"/>
                <a:sym typeface="Wingdings" panose="05000000000000000000" pitchFamily="2" charset="2"/>
              </a:rPr>
              <a:t>vboxsf</a:t>
            </a: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  Download ~/shared</a:t>
            </a:r>
          </a:p>
          <a:p>
            <a:pPr marL="468312">
              <a:spcAft>
                <a:spcPts val="600"/>
              </a:spcAft>
              <a:defRPr/>
            </a:pPr>
            <a:endParaRPr lang="en-US" altLang="ja-JP" dirty="0">
              <a:latin typeface="Gill Sans MT" panose="020B0502020104020203" pitchFamily="34" charset="0"/>
              <a:ea typeface="ＭＳ Ｐゴシック" panose="020B0600070205080204" pitchFamily="34" charset="-128"/>
              <a:sym typeface="Wingdings" panose="05000000000000000000" pitchFamily="2" charset="2"/>
            </a:endParaRPr>
          </a:p>
          <a:p>
            <a:pPr marL="468312">
              <a:spcAft>
                <a:spcPts val="600"/>
              </a:spcAft>
              <a:defRPr/>
            </a:pP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Now VM’s “~/shared” would be identical to the “Download” folder on host OS</a:t>
            </a:r>
          </a:p>
          <a:p>
            <a:pPr>
              <a:defRPr/>
            </a:pPr>
            <a:endParaRPr lang="en-US" dirty="0">
              <a:latin typeface="Gill Sans MT" panose="020B0502020104020203" pitchFamily="34" charset="0"/>
            </a:endParaRPr>
          </a:p>
        </p:txBody>
      </p:sp>
    </p:spTree>
    <p:extLst>
      <p:ext uri="{BB962C8B-B14F-4D97-AF65-F5344CB8AC3E}">
        <p14:creationId xmlns:p14="http://schemas.microsoft.com/office/powerpoint/2010/main" val="234986874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a:extLst>
              <a:ext uri="{FF2B5EF4-FFF2-40B4-BE49-F238E27FC236}">
                <a16:creationId xmlns:a16="http://schemas.microsoft.com/office/drawing/2014/main" id="{60322799-0E7F-C34F-BC0A-B24BBF3A4A69}"/>
              </a:ext>
            </a:extLst>
          </p:cNvPr>
          <p:cNvSpPr>
            <a:spLocks noGrp="1" noChangeArrowheads="1"/>
          </p:cNvSpPr>
          <p:nvPr>
            <p:ph type="ctrTitle"/>
          </p:nvPr>
        </p:nvSpPr>
        <p:spPr>
          <a:xfrm>
            <a:off x="1524000" y="1408113"/>
            <a:ext cx="9144000" cy="2387600"/>
          </a:xfrm>
        </p:spPr>
        <p:txBody>
          <a:bodyPr/>
          <a:lstStyle/>
          <a:p>
            <a:r>
              <a:rPr lang="en-US" altLang="en-US" sz="4000" dirty="0">
                <a:solidFill>
                  <a:srgbClr val="0000FF"/>
                </a:solidFill>
              </a:rPr>
              <a:t>Questions?</a:t>
            </a:r>
          </a:p>
        </p:txBody>
      </p:sp>
    </p:spTree>
    <p:extLst>
      <p:ext uri="{BB962C8B-B14F-4D97-AF65-F5344CB8AC3E}">
        <p14:creationId xmlns:p14="http://schemas.microsoft.com/office/powerpoint/2010/main" val="53264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20D2DDB-5274-6646-87FA-03C10800B5C7}"/>
              </a:ext>
            </a:extLst>
          </p:cNvPr>
          <p:cNvSpPr>
            <a:spLocks noGrp="1" noChangeArrowheads="1"/>
          </p:cNvSpPr>
          <p:nvPr>
            <p:ph type="title"/>
          </p:nvPr>
        </p:nvSpPr>
        <p:spPr>
          <a:xfrm>
            <a:off x="993872" y="50800"/>
            <a:ext cx="10204255" cy="937943"/>
          </a:xfrm>
        </p:spPr>
        <p:txBody>
          <a:bodyPr/>
          <a:lstStyle/>
          <a:p>
            <a:pPr eaLnBrk="1" hangingPunct="1"/>
            <a:r>
              <a:rPr lang="en-US" altLang="zh-TW" dirty="0"/>
              <a:t>Scanning for Hosts</a:t>
            </a:r>
          </a:p>
        </p:txBody>
      </p:sp>
      <p:sp>
        <p:nvSpPr>
          <p:cNvPr id="73731" name="Rectangle 3">
            <a:extLst>
              <a:ext uri="{FF2B5EF4-FFF2-40B4-BE49-F238E27FC236}">
                <a16:creationId xmlns:a16="http://schemas.microsoft.com/office/drawing/2014/main" id="{A557CCDB-16FD-5145-A1CA-8B4C252B3C1A}"/>
              </a:ext>
            </a:extLst>
          </p:cNvPr>
          <p:cNvSpPr>
            <a:spLocks noGrp="1" noChangeArrowheads="1"/>
          </p:cNvSpPr>
          <p:nvPr>
            <p:ph type="body" idx="1"/>
          </p:nvPr>
        </p:nvSpPr>
        <p:spPr>
          <a:xfrm>
            <a:off x="1149544" y="1166812"/>
            <a:ext cx="8229600" cy="2262188"/>
          </a:xfrm>
        </p:spPr>
        <p:txBody>
          <a:bodyPr>
            <a:normAutofit fontScale="92500" lnSpcReduction="10000"/>
          </a:bodyPr>
          <a:lstStyle/>
          <a:p>
            <a:pPr eaLnBrk="1" hangingPunct="1"/>
            <a:r>
              <a:rPr lang="en-US" altLang="zh-TW" dirty="0"/>
              <a:t>Is the host alive ?</a:t>
            </a:r>
          </a:p>
          <a:p>
            <a:pPr eaLnBrk="1" hangingPunct="1"/>
            <a:r>
              <a:rPr lang="en-US" altLang="zh-TW" dirty="0"/>
              <a:t>Method</a:t>
            </a:r>
          </a:p>
          <a:p>
            <a:pPr lvl="1" eaLnBrk="1" hangingPunct="1"/>
            <a:r>
              <a:rPr lang="en-US" altLang="zh-TW" dirty="0"/>
              <a:t>Ping</a:t>
            </a:r>
          </a:p>
          <a:p>
            <a:pPr lvl="2" eaLnBrk="1" hangingPunct="1"/>
            <a:r>
              <a:rPr lang="en-US" altLang="zh-TW" dirty="0" err="1"/>
              <a:t>nmap</a:t>
            </a:r>
            <a:r>
              <a:rPr lang="en-US" altLang="zh-TW" dirty="0"/>
              <a:t> –</a:t>
            </a:r>
            <a:r>
              <a:rPr lang="en-US" altLang="zh-TW" dirty="0" err="1"/>
              <a:t>sP</a:t>
            </a:r>
            <a:r>
              <a:rPr lang="en-US" altLang="zh-TW" dirty="0"/>
              <a:t> 192.168.0.1</a:t>
            </a:r>
          </a:p>
          <a:p>
            <a:pPr lvl="1">
              <a:spcBef>
                <a:spcPct val="20000"/>
              </a:spcBef>
              <a:buClr>
                <a:schemeClr val="accent1"/>
              </a:buClr>
            </a:pPr>
            <a:r>
              <a:rPr lang="en-US" altLang="zh-TW" sz="2700" dirty="0"/>
              <a:t>TCP Ping</a:t>
            </a:r>
          </a:p>
          <a:p>
            <a:pPr lvl="2">
              <a:spcBef>
                <a:spcPct val="20000"/>
              </a:spcBef>
              <a:buClr>
                <a:schemeClr val="accent1"/>
              </a:buClr>
            </a:pPr>
            <a:r>
              <a:rPr lang="en-US" altLang="zh-TW" sz="2300" dirty="0" err="1"/>
              <a:t>nmap</a:t>
            </a:r>
            <a:r>
              <a:rPr lang="en-US" altLang="zh-TW" sz="2300" dirty="0"/>
              <a:t> –</a:t>
            </a:r>
            <a:r>
              <a:rPr lang="en-US" altLang="zh-TW" sz="2300" dirty="0" err="1"/>
              <a:t>sT</a:t>
            </a:r>
            <a:r>
              <a:rPr lang="en-US" altLang="zh-TW" sz="2300" dirty="0"/>
              <a:t> 192.168.0.1</a:t>
            </a:r>
          </a:p>
          <a:p>
            <a:pPr lvl="1"/>
            <a:endParaRPr lang="en-US" altLang="zh-TW" dirty="0"/>
          </a:p>
        </p:txBody>
      </p:sp>
      <p:pic>
        <p:nvPicPr>
          <p:cNvPr id="9220" name="Picture 4" descr="j0300520">
            <a:extLst>
              <a:ext uri="{FF2B5EF4-FFF2-40B4-BE49-F238E27FC236}">
                <a16:creationId xmlns:a16="http://schemas.microsoft.com/office/drawing/2014/main" id="{7C49FFC7-07F9-9E45-8405-0A55CB7122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8389" y="333376"/>
            <a:ext cx="13541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ell phone&#10;&#10;Description automatically generated">
            <a:extLst>
              <a:ext uri="{FF2B5EF4-FFF2-40B4-BE49-F238E27FC236}">
                <a16:creationId xmlns:a16="http://schemas.microsoft.com/office/drawing/2014/main" id="{4C83EA5A-8EAA-C04E-912B-12831F601297}"/>
              </a:ext>
            </a:extLst>
          </p:cNvPr>
          <p:cNvPicPr>
            <a:picLocks noChangeAspect="1"/>
          </p:cNvPicPr>
          <p:nvPr/>
        </p:nvPicPr>
        <p:blipFill>
          <a:blip r:embed="rId4"/>
          <a:stretch>
            <a:fillRect/>
          </a:stretch>
        </p:blipFill>
        <p:spPr>
          <a:xfrm>
            <a:off x="2316110" y="3533507"/>
            <a:ext cx="6142089" cy="3175909"/>
          </a:xfrm>
          <a:prstGeom prst="rect">
            <a:avLst/>
          </a:prstGeom>
        </p:spPr>
      </p:pic>
    </p:spTree>
    <p:extLst>
      <p:ext uri="{BB962C8B-B14F-4D97-AF65-F5344CB8AC3E}">
        <p14:creationId xmlns:p14="http://schemas.microsoft.com/office/powerpoint/2010/main" val="366179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3731">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3731">
                                            <p:txEl>
                                              <p:pRg st="3" end="3"/>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3731">
                                            <p:txEl>
                                              <p:pRg st="4" end="4"/>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3731">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518E5FB-7780-C743-A8FC-6091FD4414E5}"/>
              </a:ext>
            </a:extLst>
          </p:cNvPr>
          <p:cNvSpPr>
            <a:spLocks noGrp="1" noChangeArrowheads="1"/>
          </p:cNvSpPr>
          <p:nvPr>
            <p:ph type="title"/>
          </p:nvPr>
        </p:nvSpPr>
        <p:spPr>
          <a:xfrm>
            <a:off x="851582" y="125361"/>
            <a:ext cx="10363200" cy="735065"/>
          </a:xfrm>
        </p:spPr>
        <p:txBody>
          <a:bodyPr/>
          <a:lstStyle/>
          <a:p>
            <a:pPr eaLnBrk="1" hangingPunct="1"/>
            <a:r>
              <a:rPr lang="en-US" altLang="zh-TW" dirty="0"/>
              <a:t>TCP Flag Definitions</a:t>
            </a:r>
          </a:p>
        </p:txBody>
      </p:sp>
      <p:pic>
        <p:nvPicPr>
          <p:cNvPr id="8195" name="Picture 4" descr="jd01x_iw[1]">
            <a:extLst>
              <a:ext uri="{FF2B5EF4-FFF2-40B4-BE49-F238E27FC236}">
                <a16:creationId xmlns:a16="http://schemas.microsoft.com/office/drawing/2014/main" id="{36C44A59-0A7A-B940-A876-BCB005604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025" y="260351"/>
            <a:ext cx="16891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902" name="Group 62">
            <a:extLst>
              <a:ext uri="{FF2B5EF4-FFF2-40B4-BE49-F238E27FC236}">
                <a16:creationId xmlns:a16="http://schemas.microsoft.com/office/drawing/2014/main" id="{5EC01F47-E837-B943-A71B-46E8E3F0CB3B}"/>
              </a:ext>
            </a:extLst>
          </p:cNvPr>
          <p:cNvGraphicFramePr>
            <a:graphicFrameLocks noGrp="1"/>
          </p:cNvGraphicFramePr>
          <p:nvPr>
            <p:ph idx="1"/>
            <p:extLst>
              <p:ext uri="{D42A27DB-BD31-4B8C-83A1-F6EECF244321}">
                <p14:modId xmlns:p14="http://schemas.microsoft.com/office/powerpoint/2010/main" val="763484916"/>
              </p:ext>
            </p:extLst>
          </p:nvPr>
        </p:nvGraphicFramePr>
        <p:xfrm>
          <a:off x="1986756" y="2310940"/>
          <a:ext cx="8218487" cy="3214686"/>
        </p:xfrm>
        <a:graphic>
          <a:graphicData uri="http://schemas.openxmlformats.org/drawingml/2006/table">
            <a:tbl>
              <a:tblPr/>
              <a:tblGrid>
                <a:gridCol w="2016125">
                  <a:extLst>
                    <a:ext uri="{9D8B030D-6E8A-4147-A177-3AD203B41FA5}">
                      <a16:colId xmlns:a16="http://schemas.microsoft.com/office/drawing/2014/main" val="20000"/>
                    </a:ext>
                  </a:extLst>
                </a:gridCol>
                <a:gridCol w="6202362">
                  <a:extLst>
                    <a:ext uri="{9D8B030D-6E8A-4147-A177-3AD203B41FA5}">
                      <a16:colId xmlns:a16="http://schemas.microsoft.com/office/drawing/2014/main" val="20001"/>
                    </a:ext>
                  </a:extLst>
                </a:gridCol>
              </a:tblGrid>
              <a:tr h="518262">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chemeClr val="tx1"/>
                          </a:solidFill>
                          <a:effectLst/>
                          <a:latin typeface="Times New Roman" pitchFamily="18" charset="0"/>
                          <a:ea typeface="新細明體" pitchFamily="18" charset="-120"/>
                        </a:rPr>
                        <a:t>Flag</a:t>
                      </a:r>
                    </a:p>
                  </a:txBody>
                  <a:tcPr marT="45729" marB="45729"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zh-TW" sz="2800" b="0" i="0" u="none" strike="noStrike" cap="none" normalizeH="0" baseline="0">
                        <a:ln>
                          <a:noFill/>
                        </a:ln>
                        <a:solidFill>
                          <a:schemeClr val="tx1"/>
                        </a:solidFill>
                        <a:effectLst/>
                        <a:latin typeface="Times New Roman" pitchFamily="18" charset="0"/>
                        <a:ea typeface="新細明體" pitchFamily="18" charset="-120"/>
                      </a:endParaRPr>
                    </a:p>
                  </a:txBody>
                  <a:tcPr marT="45729" marB="45729"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431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3333FF"/>
                          </a:solidFill>
                          <a:effectLst/>
                          <a:latin typeface="Times New Roman" pitchFamily="18" charset="0"/>
                          <a:ea typeface="新細明體" pitchFamily="18" charset="-120"/>
                        </a:rPr>
                        <a:t>SYN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dirty="0">
                          <a:ln>
                            <a:noFill/>
                          </a:ln>
                          <a:solidFill>
                            <a:srgbClr val="3333FF"/>
                          </a:solidFill>
                          <a:effectLst/>
                          <a:latin typeface="Times New Roman" pitchFamily="18" charset="0"/>
                          <a:ea typeface="新細明體" pitchFamily="18" charset="-120"/>
                        </a:rPr>
                        <a:t>The beginning of a connection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506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33CC33"/>
                          </a:solidFill>
                          <a:effectLst/>
                          <a:latin typeface="Times New Roman" pitchFamily="18" charset="0"/>
                          <a:ea typeface="新細明體" pitchFamily="18" charset="-120"/>
                        </a:rPr>
                        <a:t>ACK</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33CC33"/>
                          </a:solidFill>
                          <a:effectLst/>
                          <a:latin typeface="Times New Roman" pitchFamily="18" charset="0"/>
                          <a:ea typeface="新細明體" pitchFamily="18" charset="-120"/>
                        </a:rPr>
                        <a:t>Acknowledge receipt of a previous packet or transmission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431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FF0066"/>
                          </a:solidFill>
                          <a:effectLst/>
                          <a:latin typeface="Times New Roman" pitchFamily="18" charset="0"/>
                          <a:ea typeface="新細明體" pitchFamily="18" charset="-120"/>
                        </a:rPr>
                        <a:t>FIN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FF0066"/>
                          </a:solidFill>
                          <a:effectLst/>
                          <a:latin typeface="Times New Roman" pitchFamily="18" charset="0"/>
                          <a:ea typeface="新細明體" pitchFamily="18" charset="-120"/>
                        </a:rPr>
                        <a:t>Close a TCP connection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72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3333FF"/>
                          </a:solidFill>
                          <a:effectLst/>
                          <a:latin typeface="Times New Roman" pitchFamily="18" charset="0"/>
                          <a:ea typeface="新細明體" pitchFamily="18" charset="-120"/>
                        </a:rPr>
                        <a:t>RST</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dirty="0">
                          <a:ln>
                            <a:noFill/>
                          </a:ln>
                          <a:solidFill>
                            <a:srgbClr val="3333FF"/>
                          </a:solidFill>
                          <a:effectLst/>
                          <a:latin typeface="Times New Roman" pitchFamily="18" charset="0"/>
                          <a:ea typeface="新細明體" pitchFamily="18" charset="-120"/>
                        </a:rPr>
                        <a:t>Abort a TCP connection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50053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902"/>
                                        </p:tgtEl>
                                        <p:attrNameLst>
                                          <p:attrName>style.visibility</p:attrName>
                                        </p:attrNameLst>
                                      </p:cBhvr>
                                      <p:to>
                                        <p:strVal val="visible"/>
                                      </p:to>
                                    </p:set>
                                    <p:animEffect transition="in" filter="blinds(horizontal)">
                                      <p:cBhvr>
                                        <p:cTn id="7" dur="500"/>
                                        <p:tgtEl>
                                          <p:spTgt spid="35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C8EA1866-8353-CF42-8118-79EDC3618DAE}"/>
              </a:ext>
            </a:extLst>
          </p:cNvPr>
          <p:cNvSpPr>
            <a:spLocks noGrp="1" noChangeArrowheads="1"/>
          </p:cNvSpPr>
          <p:nvPr>
            <p:ph type="body" idx="1"/>
          </p:nvPr>
        </p:nvSpPr>
        <p:spPr>
          <a:xfrm>
            <a:off x="851582" y="1284515"/>
            <a:ext cx="7772400" cy="5867400"/>
          </a:xfrm>
        </p:spPr>
        <p:txBody>
          <a:bodyPr/>
          <a:lstStyle/>
          <a:p>
            <a:pPr lvl="1">
              <a:lnSpc>
                <a:spcPct val="90000"/>
              </a:lnSpc>
            </a:pPr>
            <a:r>
              <a:rPr lang="en-US" altLang="zh-TW" dirty="0"/>
              <a:t>Assigned to services by IANA (internet assigned numbers authority)</a:t>
            </a:r>
          </a:p>
          <a:p>
            <a:pPr lvl="1">
              <a:lnSpc>
                <a:spcPct val="90000"/>
              </a:lnSpc>
            </a:pPr>
            <a:r>
              <a:rPr lang="en-US" altLang="zh-TW" dirty="0"/>
              <a:t>Only super-user is allowed to open the ports.</a:t>
            </a:r>
          </a:p>
          <a:p>
            <a:pPr lvl="1">
              <a:lnSpc>
                <a:spcPct val="90000"/>
              </a:lnSpc>
            </a:pPr>
            <a:r>
              <a:rPr lang="en-US" altLang="zh-TW" dirty="0"/>
              <a:t>Examples</a:t>
            </a:r>
          </a:p>
          <a:p>
            <a:pPr lvl="2">
              <a:lnSpc>
                <a:spcPct val="90000"/>
              </a:lnSpc>
            </a:pPr>
            <a:r>
              <a:rPr lang="en-US" altLang="zh-TW" dirty="0"/>
              <a:t>ftp-data 20/</a:t>
            </a:r>
            <a:r>
              <a:rPr lang="en-US" altLang="zh-TW" dirty="0" err="1"/>
              <a:t>udp</a:t>
            </a:r>
            <a:endParaRPr lang="en-US" altLang="zh-TW" dirty="0"/>
          </a:p>
          <a:p>
            <a:pPr lvl="2">
              <a:lnSpc>
                <a:spcPct val="90000"/>
              </a:lnSpc>
            </a:pPr>
            <a:r>
              <a:rPr lang="en-US" altLang="zh-TW" dirty="0"/>
              <a:t>ftp 21/</a:t>
            </a:r>
            <a:r>
              <a:rPr lang="en-US" altLang="zh-TW" dirty="0" err="1"/>
              <a:t>tcp</a:t>
            </a:r>
            <a:endParaRPr lang="en-US" altLang="zh-TW" dirty="0"/>
          </a:p>
          <a:p>
            <a:pPr lvl="2">
              <a:lnSpc>
                <a:spcPct val="90000"/>
              </a:lnSpc>
            </a:pPr>
            <a:r>
              <a:rPr lang="en-US" altLang="zh-TW" dirty="0" err="1"/>
              <a:t>ssh</a:t>
            </a:r>
            <a:r>
              <a:rPr lang="en-US" altLang="zh-TW" dirty="0"/>
              <a:t> 22/</a:t>
            </a:r>
            <a:r>
              <a:rPr lang="en-US" altLang="zh-TW" dirty="0" err="1"/>
              <a:t>tcp</a:t>
            </a:r>
            <a:endParaRPr lang="en-US" altLang="zh-TW" dirty="0"/>
          </a:p>
          <a:p>
            <a:pPr lvl="2">
              <a:lnSpc>
                <a:spcPct val="90000"/>
              </a:lnSpc>
            </a:pPr>
            <a:r>
              <a:rPr lang="en-US" altLang="zh-TW" dirty="0"/>
              <a:t>telnet 23/</a:t>
            </a:r>
            <a:r>
              <a:rPr lang="en-US" altLang="zh-TW" dirty="0" err="1"/>
              <a:t>tcp</a:t>
            </a:r>
            <a:endParaRPr lang="en-US" altLang="zh-TW" dirty="0"/>
          </a:p>
          <a:p>
            <a:pPr lvl="2">
              <a:lnSpc>
                <a:spcPct val="90000"/>
              </a:lnSpc>
            </a:pPr>
            <a:r>
              <a:rPr lang="en-US" altLang="zh-TW" dirty="0"/>
              <a:t>Time 37/</a:t>
            </a:r>
            <a:r>
              <a:rPr lang="en-US" altLang="zh-TW" dirty="0" err="1"/>
              <a:t>tcp</a:t>
            </a:r>
            <a:endParaRPr lang="en-US" altLang="zh-TW" dirty="0"/>
          </a:p>
          <a:p>
            <a:pPr lvl="2">
              <a:lnSpc>
                <a:spcPct val="90000"/>
              </a:lnSpc>
            </a:pPr>
            <a:r>
              <a:rPr lang="en-US" altLang="zh-TW" dirty="0"/>
              <a:t>Time 37/</a:t>
            </a:r>
            <a:r>
              <a:rPr lang="en-US" altLang="zh-TW" dirty="0" err="1"/>
              <a:t>udp</a:t>
            </a:r>
            <a:endParaRPr lang="en-US" altLang="zh-TW" dirty="0"/>
          </a:p>
          <a:p>
            <a:pPr lvl="2">
              <a:lnSpc>
                <a:spcPct val="90000"/>
              </a:lnSpc>
            </a:pPr>
            <a:r>
              <a:rPr lang="en-US" altLang="zh-TW" dirty="0" err="1"/>
              <a:t>Whois</a:t>
            </a:r>
            <a:r>
              <a:rPr lang="en-US" altLang="zh-TW" dirty="0"/>
              <a:t> 43/</a:t>
            </a:r>
            <a:r>
              <a:rPr lang="en-US" altLang="zh-TW" dirty="0" err="1"/>
              <a:t>tcp</a:t>
            </a:r>
            <a:endParaRPr lang="en-US" altLang="zh-TW" dirty="0"/>
          </a:p>
          <a:p>
            <a:pPr lvl="2"/>
            <a:r>
              <a:rPr lang="en-US" altLang="zh-TW" dirty="0"/>
              <a:t>http 80/</a:t>
            </a:r>
            <a:r>
              <a:rPr lang="en-US" altLang="zh-TW" dirty="0" err="1"/>
              <a:t>tcp</a:t>
            </a:r>
            <a:endParaRPr lang="en-US" altLang="zh-TW" dirty="0"/>
          </a:p>
          <a:p>
            <a:pPr lvl="2">
              <a:lnSpc>
                <a:spcPct val="90000"/>
              </a:lnSpc>
            </a:pPr>
            <a:r>
              <a:rPr lang="en-US" altLang="zh-TW" dirty="0" err="1"/>
              <a:t>Imap</a:t>
            </a:r>
            <a:r>
              <a:rPr lang="en-US" altLang="zh-TW" dirty="0"/>
              <a:t> 143/</a:t>
            </a:r>
            <a:r>
              <a:rPr lang="en-US" altLang="zh-TW" dirty="0" err="1"/>
              <a:t>tcp</a:t>
            </a:r>
            <a:endParaRPr lang="en-US" altLang="zh-TW" dirty="0"/>
          </a:p>
          <a:p>
            <a:pPr lvl="1">
              <a:lnSpc>
                <a:spcPct val="90000"/>
              </a:lnSpc>
            </a:pPr>
            <a:endParaRPr lang="en-US" altLang="zh-TW" dirty="0"/>
          </a:p>
          <a:p>
            <a:pPr lvl="1">
              <a:lnSpc>
                <a:spcPct val="90000"/>
              </a:lnSpc>
            </a:pPr>
            <a:endParaRPr lang="en-US" altLang="zh-TW" dirty="0"/>
          </a:p>
        </p:txBody>
      </p:sp>
      <p:sp>
        <p:nvSpPr>
          <p:cNvPr id="3" name="Rectangle 2">
            <a:extLst>
              <a:ext uri="{FF2B5EF4-FFF2-40B4-BE49-F238E27FC236}">
                <a16:creationId xmlns:a16="http://schemas.microsoft.com/office/drawing/2014/main" id="{D8ADEEC2-956F-EA42-AA47-255479180066}"/>
              </a:ext>
            </a:extLst>
          </p:cNvPr>
          <p:cNvSpPr>
            <a:spLocks noGrp="1" noChangeArrowheads="1"/>
          </p:cNvSpPr>
          <p:nvPr>
            <p:ph type="title"/>
          </p:nvPr>
        </p:nvSpPr>
        <p:spPr>
          <a:xfrm>
            <a:off x="851582" y="125361"/>
            <a:ext cx="10363200" cy="735065"/>
          </a:xfrm>
        </p:spPr>
        <p:txBody>
          <a:bodyPr/>
          <a:lstStyle/>
          <a:p>
            <a:r>
              <a:rPr lang="en-US" altLang="zh-TW" dirty="0"/>
              <a:t>Standard ports (0 - 1023)</a:t>
            </a:r>
          </a:p>
        </p:txBody>
      </p:sp>
    </p:spTree>
    <p:extLst>
      <p:ext uri="{BB962C8B-B14F-4D97-AF65-F5344CB8AC3E}">
        <p14:creationId xmlns:p14="http://schemas.microsoft.com/office/powerpoint/2010/main" val="3970897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D1AEF01-E975-C242-8C80-50852A40EC80}"/>
              </a:ext>
            </a:extLst>
          </p:cNvPr>
          <p:cNvSpPr>
            <a:spLocks noGrp="1" noChangeArrowheads="1"/>
          </p:cNvSpPr>
          <p:nvPr>
            <p:ph type="title"/>
          </p:nvPr>
        </p:nvSpPr>
        <p:spPr/>
        <p:txBody>
          <a:bodyPr/>
          <a:lstStyle/>
          <a:p>
            <a:r>
              <a:rPr lang="en-US" altLang="en-US"/>
              <a:t>Port Scanning</a:t>
            </a:r>
          </a:p>
        </p:txBody>
      </p:sp>
      <p:sp>
        <p:nvSpPr>
          <p:cNvPr id="6" name="Rectangle 3">
            <a:extLst>
              <a:ext uri="{FF2B5EF4-FFF2-40B4-BE49-F238E27FC236}">
                <a16:creationId xmlns:a16="http://schemas.microsoft.com/office/drawing/2014/main" id="{7B2874C9-AC1A-7449-8338-73CC9AF929D9}"/>
              </a:ext>
            </a:extLst>
          </p:cNvPr>
          <p:cNvSpPr txBox="1">
            <a:spLocks noChangeArrowheads="1"/>
          </p:cNvSpPr>
          <p:nvPr/>
        </p:nvSpPr>
        <p:spPr>
          <a:xfrm>
            <a:off x="1149544" y="1143000"/>
            <a:ext cx="8382000" cy="5715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TCP Connect - completes 3-way handshake</a:t>
            </a:r>
          </a:p>
          <a:p>
            <a:r>
              <a:rPr lang="en-US" altLang="en-US" sz="2400" dirty="0"/>
              <a:t>TCP SYN - sends only initial SYN and waits for SYN-ACK</a:t>
            </a:r>
          </a:p>
          <a:p>
            <a:r>
              <a:rPr lang="en-US" altLang="en-US" sz="2400" dirty="0"/>
              <a:t>TCP FIN - send TCP FIN to each port, reset indicates port is closed; violates the protocol</a:t>
            </a:r>
          </a:p>
          <a:p>
            <a:r>
              <a:rPr lang="en-US" altLang="en-US" sz="2400" dirty="0"/>
              <a:t>TCP Xmas Tree - Sends packet with FIN, URG, PUSH set; reset indicates port is closed, no resp. may mean port is open. This actually violates the protocol; doesn’t work on Windows machine as MS didn’t follow the RFC</a:t>
            </a:r>
          </a:p>
          <a:p>
            <a:r>
              <a:rPr lang="en-US" altLang="en-US" sz="2400" dirty="0"/>
              <a:t>NULL - send packet with no code bits set, reset indicates port closed; </a:t>
            </a:r>
          </a:p>
          <a:p>
            <a:r>
              <a:rPr lang="en-US" altLang="en-US" sz="2400" dirty="0"/>
              <a:t>TCP ACK - Send a packet with ACK bit set, helps determine a packet filter’s rules</a:t>
            </a:r>
          </a:p>
          <a:p>
            <a:r>
              <a:rPr lang="en-US" altLang="en-US" sz="2400" dirty="0"/>
              <a:t>Window - similar to ACK scan but focuses on TCP window size to determine if ports are open or closed </a:t>
            </a:r>
          </a:p>
        </p:txBody>
      </p:sp>
    </p:spTree>
    <p:extLst>
      <p:ext uri="{BB962C8B-B14F-4D97-AF65-F5344CB8AC3E}">
        <p14:creationId xmlns:p14="http://schemas.microsoft.com/office/powerpoint/2010/main" val="139084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D1AEF01-E975-C242-8C80-50852A40EC80}"/>
              </a:ext>
            </a:extLst>
          </p:cNvPr>
          <p:cNvSpPr>
            <a:spLocks noGrp="1" noChangeArrowheads="1"/>
          </p:cNvSpPr>
          <p:nvPr>
            <p:ph type="title"/>
          </p:nvPr>
        </p:nvSpPr>
        <p:spPr>
          <a:xfrm>
            <a:off x="993872" y="0"/>
            <a:ext cx="10204255" cy="937943"/>
          </a:xfrm>
        </p:spPr>
        <p:txBody>
          <a:bodyPr/>
          <a:lstStyle/>
          <a:p>
            <a:r>
              <a:rPr lang="en-US" altLang="zh-TW" dirty="0"/>
              <a:t>TCP connect() Scan</a:t>
            </a:r>
            <a:endParaRPr lang="en-US" altLang="en-US" dirty="0"/>
          </a:p>
        </p:txBody>
      </p:sp>
      <p:sp>
        <p:nvSpPr>
          <p:cNvPr id="4" name="Rectangle 3">
            <a:extLst>
              <a:ext uri="{FF2B5EF4-FFF2-40B4-BE49-F238E27FC236}">
                <a16:creationId xmlns:a16="http://schemas.microsoft.com/office/drawing/2014/main" id="{76E186CF-E611-D347-AA58-E4BAD20D4718}"/>
              </a:ext>
            </a:extLst>
          </p:cNvPr>
          <p:cNvSpPr txBox="1">
            <a:spLocks noChangeArrowheads="1"/>
          </p:cNvSpPr>
          <p:nvPr/>
        </p:nvSpPr>
        <p:spPr>
          <a:xfrm>
            <a:off x="993872" y="1327867"/>
            <a:ext cx="8186185" cy="48369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solidFill>
                  <a:schemeClr val="accent2"/>
                </a:solidFill>
              </a:rPr>
              <a:t>TCP connect() scanning</a:t>
            </a:r>
          </a:p>
          <a:p>
            <a:pPr lvl="1"/>
            <a:r>
              <a:rPr lang="en-US" altLang="zh-TW" dirty="0"/>
              <a:t>The most basic form of TCP scanning</a:t>
            </a:r>
          </a:p>
          <a:p>
            <a:pPr lvl="1"/>
            <a:r>
              <a:rPr lang="en-US" altLang="zh-TW" dirty="0"/>
              <a:t>The connect() system call provided by the OS is used to open a connection to every interesting port on the machine.</a:t>
            </a:r>
          </a:p>
          <a:p>
            <a:pPr lvl="1"/>
            <a:r>
              <a:rPr lang="en-US" altLang="zh-TW" dirty="0"/>
              <a:t>If the port is listening, connect() will be succeed.</a:t>
            </a:r>
          </a:p>
          <a:p>
            <a:pPr lvl="1"/>
            <a:r>
              <a:rPr lang="en-US" altLang="zh-TW" dirty="0"/>
              <a:t>Otherwise, the port isn’t reachable.</a:t>
            </a:r>
          </a:p>
          <a:p>
            <a:pPr>
              <a:defRPr/>
            </a:pPr>
            <a:endParaRPr lang="en-GB" altLang="zh-TW" dirty="0">
              <a:ea typeface="新細明體" pitchFamily="18" charset="-120"/>
            </a:endParaRPr>
          </a:p>
          <a:p>
            <a:pPr>
              <a:defRPr/>
            </a:pPr>
            <a:r>
              <a:rPr lang="en-GB" altLang="zh-TW" dirty="0">
                <a:ea typeface="新細明體" pitchFamily="18" charset="-120"/>
              </a:rPr>
              <a:t>With </a:t>
            </a:r>
            <a:r>
              <a:rPr lang="en-GB" altLang="zh-TW" b="1" dirty="0">
                <a:solidFill>
                  <a:srgbClr val="3333FF"/>
                </a:solidFill>
                <a:ea typeface="新細明體" pitchFamily="18" charset="-120"/>
              </a:rPr>
              <a:t>connect()</a:t>
            </a:r>
            <a:r>
              <a:rPr lang="en-GB" altLang="zh-TW" dirty="0">
                <a:solidFill>
                  <a:srgbClr val="3333FF"/>
                </a:solidFill>
                <a:ea typeface="新細明體" pitchFamily="18" charset="-120"/>
              </a:rPr>
              <a:t> </a:t>
            </a:r>
            <a:r>
              <a:rPr lang="en-GB" altLang="zh-TW" dirty="0">
                <a:ea typeface="新細明體" pitchFamily="18" charset="-120"/>
              </a:rPr>
              <a:t>call used by the operating system </a:t>
            </a:r>
            <a:r>
              <a:rPr lang="en-GB" altLang="zh-TW" b="1" dirty="0">
                <a:solidFill>
                  <a:srgbClr val="3333FF"/>
                </a:solidFill>
                <a:ea typeface="新細明體" pitchFamily="18" charset="-120"/>
              </a:rPr>
              <a:t>to initiate a normal TCP connection to a remote device </a:t>
            </a:r>
            <a:r>
              <a:rPr lang="en-GB" altLang="zh-TW" dirty="0">
                <a:ea typeface="新細明體" pitchFamily="18" charset="-120"/>
              </a:rPr>
              <a:t>(3-way handshake)</a:t>
            </a:r>
            <a:endParaRPr lang="en-US" altLang="zh-TW" dirty="0">
              <a:ea typeface="新細明體" pitchFamily="18" charset="-120"/>
            </a:endParaRPr>
          </a:p>
          <a:p>
            <a:pPr>
              <a:defRPr/>
            </a:pPr>
            <a:r>
              <a:rPr lang="en-US" altLang="zh-TW" dirty="0">
                <a:ea typeface="新細明體" pitchFamily="18" charset="-120"/>
              </a:rPr>
              <a:t>No need of any special privileged access: Any user can use it. </a:t>
            </a:r>
          </a:p>
          <a:p>
            <a:pPr>
              <a:defRPr/>
            </a:pPr>
            <a:r>
              <a:rPr lang="en-US" altLang="zh-TW" dirty="0">
                <a:solidFill>
                  <a:srgbClr val="3333FF"/>
                </a:solidFill>
                <a:ea typeface="新細明體" pitchFamily="18" charset="-120"/>
              </a:rPr>
              <a:t>TCP connect scan is often logged by target host </a:t>
            </a:r>
            <a:r>
              <a:rPr lang="en-US" altLang="zh-TW" dirty="0">
                <a:ea typeface="新細明體" pitchFamily="18" charset="-120"/>
              </a:rPr>
              <a:t>service.</a:t>
            </a:r>
          </a:p>
        </p:txBody>
      </p:sp>
    </p:spTree>
    <p:extLst>
      <p:ext uri="{BB962C8B-B14F-4D97-AF65-F5344CB8AC3E}">
        <p14:creationId xmlns:p14="http://schemas.microsoft.com/office/powerpoint/2010/main" val="3127200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05A31EEB-4536-F94E-926A-08DF07ACB121}"/>
              </a:ext>
            </a:extLst>
          </p:cNvPr>
          <p:cNvSpPr>
            <a:spLocks noGrp="1" noChangeArrowheads="1"/>
          </p:cNvSpPr>
          <p:nvPr>
            <p:ph type="title" idx="4294967295"/>
          </p:nvPr>
        </p:nvSpPr>
        <p:spPr/>
        <p:txBody>
          <a:bodyPr anchor="ctr"/>
          <a:lstStyle/>
          <a:p>
            <a:r>
              <a:rPr lang="en-US" altLang="zh-TW" dirty="0"/>
              <a:t>TCP connect() Scan</a:t>
            </a:r>
            <a:endParaRPr lang="en-GB" altLang="en-US" dirty="0">
              <a:solidFill>
                <a:srgbClr val="3333FF"/>
              </a:solidFill>
              <a:ea typeface="新細明體" panose="02020500000000000000" pitchFamily="18" charset="-120"/>
            </a:endParaRPr>
          </a:p>
        </p:txBody>
      </p:sp>
      <p:sp>
        <p:nvSpPr>
          <p:cNvPr id="12293" name="Rectangle 3">
            <a:extLst>
              <a:ext uri="{FF2B5EF4-FFF2-40B4-BE49-F238E27FC236}">
                <a16:creationId xmlns:a16="http://schemas.microsoft.com/office/drawing/2014/main" id="{06C172BA-092C-7846-8516-B242C362651E}"/>
              </a:ext>
            </a:extLst>
          </p:cNvPr>
          <p:cNvSpPr>
            <a:spLocks noGrp="1" noChangeArrowheads="1"/>
          </p:cNvSpPr>
          <p:nvPr>
            <p:ph type="body" idx="4294967295"/>
          </p:nvPr>
        </p:nvSpPr>
        <p:spPr>
          <a:xfrm>
            <a:off x="1149544" y="1593953"/>
            <a:ext cx="8496300" cy="4752975"/>
          </a:xfrm>
        </p:spPr>
        <p:txBody>
          <a:bodyPr/>
          <a:lstStyle/>
          <a:p>
            <a:pPr eaLnBrk="1" hangingPunct="1">
              <a:defRPr/>
            </a:pPr>
            <a:r>
              <a:rPr lang="en-GB" dirty="0">
                <a:solidFill>
                  <a:srgbClr val="FF0000"/>
                </a:solidFill>
              </a:rPr>
              <a:t>Closed Port:</a:t>
            </a:r>
          </a:p>
          <a:p>
            <a:pPr lvl="1" eaLnBrk="1" hangingPunct="1">
              <a:defRPr/>
            </a:pPr>
            <a:r>
              <a:rPr lang="en-GB" dirty="0"/>
              <a:t>Like the TCP </a:t>
            </a:r>
          </a:p>
          <a:p>
            <a:pPr lvl="1" eaLnBrk="1" hangingPunct="1">
              <a:buFont typeface="Wingdings" pitchFamily="2" charset="2"/>
              <a:buNone/>
              <a:defRPr/>
            </a:pPr>
            <a:r>
              <a:rPr lang="en-GB" dirty="0"/>
              <a:t> SYN scan </a:t>
            </a:r>
          </a:p>
          <a:p>
            <a:pPr eaLnBrk="1" hangingPunct="1">
              <a:defRPr/>
            </a:pPr>
            <a:endParaRPr lang="en-NZ" dirty="0"/>
          </a:p>
          <a:p>
            <a:pPr eaLnBrk="1" hangingPunct="1">
              <a:defRPr/>
            </a:pPr>
            <a:r>
              <a:rPr lang="en-GB" dirty="0">
                <a:solidFill>
                  <a:srgbClr val="FF0000"/>
                </a:solidFill>
              </a:rPr>
              <a:t>Open Port</a:t>
            </a:r>
            <a:r>
              <a:rPr lang="en-GB" dirty="0"/>
              <a:t>: </a:t>
            </a:r>
          </a:p>
          <a:p>
            <a:pPr lvl="1" eaLnBrk="1" hangingPunct="1">
              <a:defRPr/>
            </a:pPr>
            <a:r>
              <a:rPr lang="en-GB" dirty="0">
                <a:solidFill>
                  <a:srgbClr val="3333FF"/>
                </a:solidFill>
              </a:rPr>
              <a:t>completes the TCP</a:t>
            </a:r>
          </a:p>
          <a:p>
            <a:pPr lvl="1" eaLnBrk="1" hangingPunct="1">
              <a:buFont typeface="Wingdings" pitchFamily="2" charset="2"/>
              <a:buNone/>
              <a:defRPr/>
            </a:pPr>
            <a:r>
              <a:rPr lang="en-GB" dirty="0">
                <a:solidFill>
                  <a:srgbClr val="3333FF"/>
                </a:solidFill>
              </a:rPr>
              <a:t> 3W-Handshake (3WHS).</a:t>
            </a:r>
          </a:p>
          <a:p>
            <a:pPr lvl="1" eaLnBrk="1" hangingPunct="1">
              <a:defRPr/>
            </a:pPr>
            <a:r>
              <a:rPr lang="en-NZ" dirty="0"/>
              <a:t>Then sends RST.</a:t>
            </a:r>
            <a:endParaRPr lang="en-GB" dirty="0"/>
          </a:p>
          <a:p>
            <a:pPr lvl="1" eaLnBrk="1" hangingPunct="1">
              <a:buFont typeface="Wingdings" pitchFamily="2" charset="2"/>
              <a:buNone/>
              <a:defRPr/>
            </a:pPr>
            <a:endParaRPr lang="en-GB" dirty="0"/>
          </a:p>
        </p:txBody>
      </p:sp>
      <p:pic>
        <p:nvPicPr>
          <p:cNvPr id="12294" name="Picture 4" descr="scan_connect-closed">
            <a:extLst>
              <a:ext uri="{FF2B5EF4-FFF2-40B4-BE49-F238E27FC236}">
                <a16:creationId xmlns:a16="http://schemas.microsoft.com/office/drawing/2014/main" id="{70283E90-C3B6-BC46-8003-A2FBACB85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957" y="1738415"/>
            <a:ext cx="3705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descr="scan_connect-open">
            <a:extLst>
              <a:ext uri="{FF2B5EF4-FFF2-40B4-BE49-F238E27FC236}">
                <a16:creationId xmlns:a16="http://schemas.microsoft.com/office/drawing/2014/main" id="{162579CF-7639-724B-A589-F27C669C6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957" y="4330802"/>
            <a:ext cx="3705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259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411CBEE-BD89-9249-832F-CAD3990445DF}"/>
              </a:ext>
            </a:extLst>
          </p:cNvPr>
          <p:cNvSpPr>
            <a:spLocks noGrp="1" noChangeArrowheads="1"/>
          </p:cNvSpPr>
          <p:nvPr>
            <p:ph type="title"/>
          </p:nvPr>
        </p:nvSpPr>
        <p:spPr/>
        <p:txBody>
          <a:bodyPr/>
          <a:lstStyle/>
          <a:p>
            <a:r>
              <a:rPr lang="en-US" altLang="zh-TW" dirty="0"/>
              <a:t>TCP connect() Scan</a:t>
            </a:r>
          </a:p>
        </p:txBody>
      </p:sp>
      <p:grpSp>
        <p:nvGrpSpPr>
          <p:cNvPr id="16387" name="Group 32">
            <a:extLst>
              <a:ext uri="{FF2B5EF4-FFF2-40B4-BE49-F238E27FC236}">
                <a16:creationId xmlns:a16="http://schemas.microsoft.com/office/drawing/2014/main" id="{23E1A16B-94EB-7C44-B334-779D99DCD167}"/>
              </a:ext>
            </a:extLst>
          </p:cNvPr>
          <p:cNvGrpSpPr>
            <a:grpSpLocks/>
          </p:cNvGrpSpPr>
          <p:nvPr/>
        </p:nvGrpSpPr>
        <p:grpSpPr bwMode="auto">
          <a:xfrm>
            <a:off x="1992314" y="7532688"/>
            <a:ext cx="2738437" cy="3600450"/>
            <a:chOff x="248" y="1344"/>
            <a:chExt cx="1725" cy="2268"/>
          </a:xfrm>
        </p:grpSpPr>
        <p:sp>
          <p:nvSpPr>
            <p:cNvPr id="16411" name="Line 4">
              <a:extLst>
                <a:ext uri="{FF2B5EF4-FFF2-40B4-BE49-F238E27FC236}">
                  <a16:creationId xmlns:a16="http://schemas.microsoft.com/office/drawing/2014/main" id="{470DB8E8-5E45-8449-98EB-D3FC0569CEB1}"/>
                </a:ext>
              </a:extLst>
            </p:cNvPr>
            <p:cNvSpPr>
              <a:spLocks noChangeShapeType="1"/>
            </p:cNvSpPr>
            <p:nvPr/>
          </p:nvSpPr>
          <p:spPr bwMode="auto">
            <a:xfrm>
              <a:off x="52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2" name="Line 5">
              <a:extLst>
                <a:ext uri="{FF2B5EF4-FFF2-40B4-BE49-F238E27FC236}">
                  <a16:creationId xmlns:a16="http://schemas.microsoft.com/office/drawing/2014/main" id="{B45CA98A-34F6-A444-AB0A-9695FFBDE25D}"/>
                </a:ext>
              </a:extLst>
            </p:cNvPr>
            <p:cNvSpPr>
              <a:spLocks noChangeShapeType="1"/>
            </p:cNvSpPr>
            <p:nvPr/>
          </p:nvSpPr>
          <p:spPr bwMode="auto">
            <a:xfrm>
              <a:off x="170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3" name="Text Box 6">
              <a:extLst>
                <a:ext uri="{FF2B5EF4-FFF2-40B4-BE49-F238E27FC236}">
                  <a16:creationId xmlns:a16="http://schemas.microsoft.com/office/drawing/2014/main" id="{B0A69B8B-11E2-1148-A837-6B632AA1502D}"/>
                </a:ext>
              </a:extLst>
            </p:cNvPr>
            <p:cNvSpPr txBox="1">
              <a:spLocks noChangeArrowheads="1"/>
            </p:cNvSpPr>
            <p:nvPr/>
          </p:nvSpPr>
          <p:spPr bwMode="auto">
            <a:xfrm>
              <a:off x="248" y="1570"/>
              <a:ext cx="5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Nmap</a:t>
              </a:r>
            </a:p>
          </p:txBody>
        </p:sp>
        <p:sp>
          <p:nvSpPr>
            <p:cNvPr id="16414" name="Text Box 7">
              <a:extLst>
                <a:ext uri="{FF2B5EF4-FFF2-40B4-BE49-F238E27FC236}">
                  <a16:creationId xmlns:a16="http://schemas.microsoft.com/office/drawing/2014/main" id="{5161D98C-C31A-4B4B-8BF2-D6BD91711315}"/>
                </a:ext>
              </a:extLst>
            </p:cNvPr>
            <p:cNvSpPr txBox="1">
              <a:spLocks noChangeArrowheads="1"/>
            </p:cNvSpPr>
            <p:nvPr/>
          </p:nvSpPr>
          <p:spPr bwMode="auto">
            <a:xfrm>
              <a:off x="1519" y="157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Host</a:t>
              </a:r>
            </a:p>
          </p:txBody>
        </p:sp>
        <p:sp>
          <p:nvSpPr>
            <p:cNvPr id="16415" name="Text Box 8">
              <a:extLst>
                <a:ext uri="{FF2B5EF4-FFF2-40B4-BE49-F238E27FC236}">
                  <a16:creationId xmlns:a16="http://schemas.microsoft.com/office/drawing/2014/main" id="{0306FE1B-2E9C-714D-A82A-A0BB1611AA7C}"/>
                </a:ext>
              </a:extLst>
            </p:cNvPr>
            <p:cNvSpPr txBox="1">
              <a:spLocks noChangeArrowheads="1"/>
            </p:cNvSpPr>
            <p:nvPr/>
          </p:nvSpPr>
          <p:spPr bwMode="auto">
            <a:xfrm>
              <a:off x="748" y="1344"/>
              <a:ext cx="725"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000">
                  <a:solidFill>
                    <a:srgbClr val="008000"/>
                  </a:solidFill>
                  <a:latin typeface="Arial" panose="020B0604020202020204" pitchFamily="34" charset="0"/>
                  <a:ea typeface="新細明體" panose="02020500000000000000" pitchFamily="18" charset="-120"/>
                </a:rPr>
                <a:t>Connect</a:t>
              </a:r>
            </a:p>
          </p:txBody>
        </p:sp>
        <p:sp>
          <p:nvSpPr>
            <p:cNvPr id="16416" name="Line 10">
              <a:extLst>
                <a:ext uri="{FF2B5EF4-FFF2-40B4-BE49-F238E27FC236}">
                  <a16:creationId xmlns:a16="http://schemas.microsoft.com/office/drawing/2014/main" id="{11235415-9E6B-D343-9B0B-EBBD452E42DF}"/>
                </a:ext>
              </a:extLst>
            </p:cNvPr>
            <p:cNvSpPr>
              <a:spLocks noChangeShapeType="1"/>
            </p:cNvSpPr>
            <p:nvPr/>
          </p:nvSpPr>
          <p:spPr bwMode="auto">
            <a:xfrm>
              <a:off x="567" y="2115"/>
              <a:ext cx="1088" cy="22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006AC16B-C8A8-3A42-AF0A-73F6C9FF98D9}"/>
                </a:ext>
              </a:extLst>
            </p:cNvPr>
            <p:cNvSpPr txBox="1">
              <a:spLocks noChangeArrowheads="1"/>
            </p:cNvSpPr>
            <p:nvPr/>
          </p:nvSpPr>
          <p:spPr bwMode="auto">
            <a:xfrm>
              <a:off x="612" y="1842"/>
              <a:ext cx="11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1800">
                  <a:latin typeface="Arial" panose="020B0604020202020204" pitchFamily="34" charset="0"/>
                  <a:ea typeface="新細明體" panose="02020500000000000000" pitchFamily="18" charset="-120"/>
                </a:rPr>
                <a:t>Empty UDP Packet</a:t>
              </a:r>
            </a:p>
          </p:txBody>
        </p:sp>
        <p:sp>
          <p:nvSpPr>
            <p:cNvPr id="16418" name="Text Box 12">
              <a:extLst>
                <a:ext uri="{FF2B5EF4-FFF2-40B4-BE49-F238E27FC236}">
                  <a16:creationId xmlns:a16="http://schemas.microsoft.com/office/drawing/2014/main" id="{E3F2A600-2710-154D-BE1A-AC0F4766C7D5}"/>
                </a:ext>
              </a:extLst>
            </p:cNvPr>
            <p:cNvSpPr txBox="1">
              <a:spLocks noChangeArrowheads="1"/>
            </p:cNvSpPr>
            <p:nvPr/>
          </p:nvSpPr>
          <p:spPr bwMode="auto">
            <a:xfrm>
              <a:off x="612" y="2795"/>
              <a:ext cx="10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r>
                <a:rPr lang="en-US" altLang="zh-TW" sz="1800">
                  <a:latin typeface="Arial" panose="020B0604020202020204" pitchFamily="34" charset="0"/>
                  <a:ea typeface="新細明體" panose="02020500000000000000" pitchFamily="18" charset="-120"/>
                </a:rPr>
                <a:t>ICMP</a:t>
              </a:r>
            </a:p>
            <a:p>
              <a:pPr eaLnBrk="1" hangingPunct="1"/>
              <a:r>
                <a:rPr lang="en-US" altLang="zh-TW" sz="1800">
                  <a:latin typeface="Arial" panose="020B0604020202020204" pitchFamily="34" charset="0"/>
                  <a:ea typeface="新細明體" panose="02020500000000000000" pitchFamily="18" charset="-120"/>
                </a:rPr>
                <a:t>unreachable</a:t>
              </a:r>
            </a:p>
          </p:txBody>
        </p:sp>
        <p:sp>
          <p:nvSpPr>
            <p:cNvPr id="16419" name="Line 13">
              <a:extLst>
                <a:ext uri="{FF2B5EF4-FFF2-40B4-BE49-F238E27FC236}">
                  <a16:creationId xmlns:a16="http://schemas.microsoft.com/office/drawing/2014/main" id="{E1E476E2-0998-EC4F-A4A8-2959C0143654}"/>
                </a:ext>
              </a:extLst>
            </p:cNvPr>
            <p:cNvSpPr>
              <a:spLocks noChangeShapeType="1"/>
            </p:cNvSpPr>
            <p:nvPr/>
          </p:nvSpPr>
          <p:spPr bwMode="auto">
            <a:xfrm flipH="1">
              <a:off x="567" y="3158"/>
              <a:ext cx="1133" cy="13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6136" name="Text Box 56">
            <a:extLst>
              <a:ext uri="{FF2B5EF4-FFF2-40B4-BE49-F238E27FC236}">
                <a16:creationId xmlns:a16="http://schemas.microsoft.com/office/drawing/2014/main" id="{AAC87846-0FC8-5445-A713-D0F66D5239AF}"/>
              </a:ext>
            </a:extLst>
          </p:cNvPr>
          <p:cNvSpPr txBox="1">
            <a:spLocks noChangeArrowheads="1"/>
          </p:cNvSpPr>
          <p:nvPr/>
        </p:nvSpPr>
        <p:spPr bwMode="auto">
          <a:xfrm>
            <a:off x="1149544" y="1100947"/>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sT</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pic>
        <p:nvPicPr>
          <p:cNvPr id="2" name="Picture 1">
            <a:extLst>
              <a:ext uri="{FF2B5EF4-FFF2-40B4-BE49-F238E27FC236}">
                <a16:creationId xmlns:a16="http://schemas.microsoft.com/office/drawing/2014/main" id="{14C1EA20-171C-E645-BA8D-1D36C7AE1CB4}"/>
              </a:ext>
            </a:extLst>
          </p:cNvPr>
          <p:cNvPicPr>
            <a:picLocks noChangeAspect="1"/>
          </p:cNvPicPr>
          <p:nvPr/>
        </p:nvPicPr>
        <p:blipFill>
          <a:blip r:embed="rId3"/>
          <a:stretch>
            <a:fillRect/>
          </a:stretch>
        </p:blipFill>
        <p:spPr>
          <a:xfrm>
            <a:off x="1468439" y="2777347"/>
            <a:ext cx="8298664" cy="1884870"/>
          </a:xfrm>
          <a:prstGeom prst="rect">
            <a:avLst/>
          </a:prstGeom>
        </p:spPr>
      </p:pic>
    </p:spTree>
    <p:extLst>
      <p:ext uri="{BB962C8B-B14F-4D97-AF65-F5344CB8AC3E}">
        <p14:creationId xmlns:p14="http://schemas.microsoft.com/office/powerpoint/2010/main" val="274839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grpId="0" nodeType="withEffect">
                                  <p:stCondLst>
                                    <p:cond delay="0"/>
                                  </p:stCondLst>
                                  <p:childTnLst>
                                    <p:animEffect transition="out" filter="blinds(horizontal)">
                                      <p:cBhvr>
                                        <p:cTn id="6" dur="500"/>
                                        <p:tgtEl>
                                          <p:spTgt spid="46136"/>
                                        </p:tgtEl>
                                      </p:cBhvr>
                                    </p:animEffect>
                                    <p:set>
                                      <p:cBhvr>
                                        <p:cTn id="7" dur="1" fill="hold">
                                          <p:stCondLst>
                                            <p:cond delay="499"/>
                                          </p:stCondLst>
                                        </p:cTn>
                                        <p:tgtEl>
                                          <p:spTgt spid="46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48D5F8C-11E0-5E46-BF77-88E2437E87DD}"/>
              </a:ext>
            </a:extLst>
          </p:cNvPr>
          <p:cNvSpPr>
            <a:spLocks noGrp="1"/>
          </p:cNvSpPr>
          <p:nvPr>
            <p:ph type="title"/>
          </p:nvPr>
        </p:nvSpPr>
        <p:spPr>
          <a:xfrm>
            <a:off x="839788" y="104776"/>
            <a:ext cx="10515600" cy="823912"/>
          </a:xfrm>
        </p:spPr>
        <p:txBody>
          <a:bodyPr/>
          <a:lstStyle/>
          <a:p>
            <a:r>
              <a:rPr lang="en-US" altLang="en-US" dirty="0"/>
              <a:t>Stages of a Cyber-Operation</a:t>
            </a:r>
          </a:p>
        </p:txBody>
      </p:sp>
      <p:sp>
        <p:nvSpPr>
          <p:cNvPr id="7171" name="Text Placeholder 2">
            <a:extLst>
              <a:ext uri="{FF2B5EF4-FFF2-40B4-BE49-F238E27FC236}">
                <a16:creationId xmlns:a16="http://schemas.microsoft.com/office/drawing/2014/main" id="{496EC379-E294-6749-A3B1-131EE9294E53}"/>
              </a:ext>
            </a:extLst>
          </p:cNvPr>
          <p:cNvSpPr>
            <a:spLocks noGrp="1"/>
          </p:cNvSpPr>
          <p:nvPr>
            <p:ph type="body" idx="1"/>
          </p:nvPr>
        </p:nvSpPr>
        <p:spPr/>
        <p:txBody>
          <a:bodyPr/>
          <a:lstStyle/>
          <a:p>
            <a:r>
              <a:rPr lang="en-US" altLang="en-US"/>
              <a:t>Target Identification</a:t>
            </a:r>
          </a:p>
        </p:txBody>
      </p:sp>
      <p:sp>
        <p:nvSpPr>
          <p:cNvPr id="7172" name="Content Placeholder 3">
            <a:extLst>
              <a:ext uri="{FF2B5EF4-FFF2-40B4-BE49-F238E27FC236}">
                <a16:creationId xmlns:a16="http://schemas.microsoft.com/office/drawing/2014/main" id="{690F4E03-31CE-1948-9DDC-9A8F5CB2BB24}"/>
              </a:ext>
            </a:extLst>
          </p:cNvPr>
          <p:cNvSpPr>
            <a:spLocks noGrp="1"/>
          </p:cNvSpPr>
          <p:nvPr>
            <p:ph sz="half" idx="2"/>
          </p:nvPr>
        </p:nvSpPr>
        <p:spPr/>
        <p:txBody>
          <a:bodyPr/>
          <a:lstStyle/>
          <a:p>
            <a:r>
              <a:rPr lang="en-US" altLang="en-US"/>
              <a:t>Opportunistic Attack: focuses on any easy-to-break-into site </a:t>
            </a:r>
          </a:p>
          <a:p>
            <a:r>
              <a:rPr lang="en-US" altLang="en-US"/>
              <a:t>Targeted Attack: specific victim in mind</a:t>
            </a:r>
          </a:p>
          <a:p>
            <a:pPr lvl="1"/>
            <a:r>
              <a:rPr lang="en-US" altLang="en-US"/>
              <a:t>Searches for a vulnerability that will work.</a:t>
            </a:r>
          </a:p>
        </p:txBody>
      </p:sp>
      <p:graphicFrame>
        <p:nvGraphicFramePr>
          <p:cNvPr id="2" name="Content Placeholder 1">
            <a:extLst>
              <a:ext uri="{FF2B5EF4-FFF2-40B4-BE49-F238E27FC236}">
                <a16:creationId xmlns:a16="http://schemas.microsoft.com/office/drawing/2014/main" id="{8F03C1A9-B198-5440-AD9F-5F568C20FCEB}"/>
              </a:ext>
            </a:extLst>
          </p:cNvPr>
          <p:cNvGraphicFramePr>
            <a:graphicFrameLocks noGrp="1"/>
          </p:cNvGraphicFramePr>
          <p:nvPr>
            <p:ph sz="quarter" idx="4"/>
            <p:extLst>
              <p:ext uri="{D42A27DB-BD31-4B8C-83A1-F6EECF244321}">
                <p14:modId xmlns:p14="http://schemas.microsoft.com/office/powerpoint/2010/main" val="2543082622"/>
              </p:ext>
            </p:extLst>
          </p:nvPr>
        </p:nvGraphicFramePr>
        <p:xfrm>
          <a:off x="6169027" y="1047134"/>
          <a:ext cx="3963116" cy="5506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0362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a:extLst>
              <a:ext uri="{FF2B5EF4-FFF2-40B4-BE49-F238E27FC236}">
                <a16:creationId xmlns:a16="http://schemas.microsoft.com/office/drawing/2014/main" id="{4E47F76F-C953-364A-A796-B00B47DB4F1D}"/>
              </a:ext>
            </a:extLst>
          </p:cNvPr>
          <p:cNvSpPr>
            <a:spLocks noGrp="1" noChangeArrowheads="1"/>
          </p:cNvSpPr>
          <p:nvPr>
            <p:ph type="title" idx="4294967295"/>
          </p:nvPr>
        </p:nvSpPr>
        <p:spPr>
          <a:xfrm>
            <a:off x="838200" y="0"/>
            <a:ext cx="7003856" cy="896668"/>
          </a:xfrm>
        </p:spPr>
        <p:txBody>
          <a:bodyPr anchor="ctr"/>
          <a:lstStyle/>
          <a:p>
            <a:pPr algn="ctr" eaLnBrk="1" hangingPunct="1">
              <a:defRPr/>
            </a:pPr>
            <a:r>
              <a:rPr lang="en-US" altLang="zh-TW" dirty="0">
                <a:ea typeface="新細明體" pitchFamily="18" charset="-120"/>
              </a:rPr>
              <a:t>TCP SYN Scan/Half-Open Scan</a:t>
            </a:r>
            <a:endParaRPr lang="en-US" dirty="0"/>
          </a:p>
        </p:txBody>
      </p:sp>
      <p:sp>
        <p:nvSpPr>
          <p:cNvPr id="4" name="Rectangle 3">
            <a:extLst>
              <a:ext uri="{FF2B5EF4-FFF2-40B4-BE49-F238E27FC236}">
                <a16:creationId xmlns:a16="http://schemas.microsoft.com/office/drawing/2014/main" id="{2905AB45-8335-B944-AB09-CE24402C089F}"/>
              </a:ext>
            </a:extLst>
          </p:cNvPr>
          <p:cNvSpPr txBox="1">
            <a:spLocks noChangeArrowheads="1"/>
          </p:cNvSpPr>
          <p:nvPr/>
        </p:nvSpPr>
        <p:spPr>
          <a:xfrm>
            <a:off x="838200" y="1442357"/>
            <a:ext cx="9530443" cy="50564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Often referred to as </a:t>
            </a:r>
            <a:r>
              <a:rPr lang="en-US" altLang="zh-TW" dirty="0">
                <a:solidFill>
                  <a:srgbClr val="FF0066"/>
                </a:solidFill>
              </a:rPr>
              <a:t>half-open scanning</a:t>
            </a:r>
            <a:r>
              <a:rPr lang="en-US" altLang="zh-TW" dirty="0"/>
              <a:t>.</a:t>
            </a:r>
          </a:p>
          <a:p>
            <a:pPr lvl="1"/>
            <a:r>
              <a:rPr lang="en-US" altLang="zh-TW" dirty="0"/>
              <a:t>Not to open a full TCP connection.</a:t>
            </a:r>
          </a:p>
          <a:p>
            <a:r>
              <a:rPr lang="en-US" altLang="zh-TW" dirty="0"/>
              <a:t>Send a SYN packet, as if a real connection is open. </a:t>
            </a:r>
          </a:p>
          <a:p>
            <a:r>
              <a:rPr lang="en-US" altLang="zh-TW" dirty="0"/>
              <a:t>Then wait for a response.</a:t>
            </a:r>
          </a:p>
          <a:p>
            <a:pPr lvl="1"/>
            <a:r>
              <a:rPr lang="en-US" altLang="zh-TW" dirty="0">
                <a:solidFill>
                  <a:srgbClr val="00B050"/>
                </a:solidFill>
              </a:rPr>
              <a:t>A SYN/ACK indicates the port is listening.</a:t>
            </a:r>
          </a:p>
          <a:p>
            <a:r>
              <a:rPr lang="en-US" altLang="zh-TW" dirty="0"/>
              <a:t>If a SYN/ACK is received, send an RST to tear down the connection immediately. (kernel will do this for you).</a:t>
            </a:r>
          </a:p>
          <a:p>
            <a:r>
              <a:rPr lang="en-US" altLang="zh-TW" dirty="0"/>
              <a:t>The primary advantage to this scanning technique is that fewer sites will log it.</a:t>
            </a:r>
          </a:p>
          <a:p>
            <a:r>
              <a:rPr lang="en-US" altLang="zh-TW" dirty="0"/>
              <a:t>But you need root privileges to build these custom SYN packets.</a:t>
            </a:r>
          </a:p>
          <a:p>
            <a:pPr lvl="1"/>
            <a:endParaRPr lang="en-US" altLang="zh-TW" dirty="0"/>
          </a:p>
          <a:p>
            <a:pPr lvl="1"/>
            <a:endParaRPr lang="zh-TW" altLang="en-US" dirty="0"/>
          </a:p>
        </p:txBody>
      </p:sp>
    </p:spTree>
    <p:extLst>
      <p:ext uri="{BB962C8B-B14F-4D97-AF65-F5344CB8AC3E}">
        <p14:creationId xmlns:p14="http://schemas.microsoft.com/office/powerpoint/2010/main" val="4074758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a:extLst>
              <a:ext uri="{FF2B5EF4-FFF2-40B4-BE49-F238E27FC236}">
                <a16:creationId xmlns:a16="http://schemas.microsoft.com/office/drawing/2014/main" id="{B7ABFEEF-A74A-E643-A883-74540DD492CE}"/>
              </a:ext>
            </a:extLst>
          </p:cNvPr>
          <p:cNvSpPr>
            <a:spLocks noGrp="1" noChangeArrowheads="1"/>
          </p:cNvSpPr>
          <p:nvPr>
            <p:ph type="title" idx="4294967295"/>
          </p:nvPr>
        </p:nvSpPr>
        <p:spPr>
          <a:xfrm>
            <a:off x="924217" y="82684"/>
            <a:ext cx="6907178" cy="896668"/>
          </a:xfrm>
        </p:spPr>
        <p:txBody>
          <a:bodyPr anchor="ctr"/>
          <a:lstStyle/>
          <a:p>
            <a:pPr algn="ctr" eaLnBrk="1" hangingPunct="1">
              <a:defRPr/>
            </a:pPr>
            <a:r>
              <a:rPr lang="en-US" altLang="zh-TW" dirty="0">
                <a:ea typeface="新細明體" pitchFamily="18" charset="-120"/>
              </a:rPr>
              <a:t>TCP SYN Scan/Half-Open Scan</a:t>
            </a:r>
            <a:endParaRPr lang="en-GB" dirty="0">
              <a:ea typeface="新細明體" pitchFamily="18" charset="-120"/>
            </a:endParaRPr>
          </a:p>
        </p:txBody>
      </p:sp>
      <p:sp>
        <p:nvSpPr>
          <p:cNvPr id="14341" name="Rectangle 3">
            <a:extLst>
              <a:ext uri="{FF2B5EF4-FFF2-40B4-BE49-F238E27FC236}">
                <a16:creationId xmlns:a16="http://schemas.microsoft.com/office/drawing/2014/main" id="{BA556985-3B32-684E-85BB-533A90F4581F}"/>
              </a:ext>
            </a:extLst>
          </p:cNvPr>
          <p:cNvSpPr>
            <a:spLocks noGrp="1" noChangeArrowheads="1"/>
          </p:cNvSpPr>
          <p:nvPr>
            <p:ph type="body" idx="4294967295"/>
          </p:nvPr>
        </p:nvSpPr>
        <p:spPr>
          <a:xfrm>
            <a:off x="1149544" y="1869281"/>
            <a:ext cx="4876800" cy="4302125"/>
          </a:xfrm>
        </p:spPr>
        <p:txBody>
          <a:bodyPr/>
          <a:lstStyle/>
          <a:p>
            <a:pPr eaLnBrk="1" hangingPunct="1">
              <a:defRPr/>
            </a:pPr>
            <a:r>
              <a:rPr lang="en-NZ" dirty="0">
                <a:solidFill>
                  <a:srgbClr val="CC3300"/>
                </a:solidFill>
              </a:rPr>
              <a:t>Closed Port:</a:t>
            </a:r>
          </a:p>
          <a:p>
            <a:pPr lvl="1" eaLnBrk="1" hangingPunct="1">
              <a:defRPr/>
            </a:pPr>
            <a:r>
              <a:rPr lang="en-NZ" dirty="0">
                <a:solidFill>
                  <a:srgbClr val="CC3300"/>
                </a:solidFill>
              </a:rPr>
              <a:t>No difference with TCP connect scan</a:t>
            </a:r>
          </a:p>
          <a:p>
            <a:pPr eaLnBrk="1" hangingPunct="1">
              <a:defRPr/>
            </a:pPr>
            <a:endParaRPr lang="en-NZ" dirty="0"/>
          </a:p>
          <a:p>
            <a:pPr eaLnBrk="1" hangingPunct="1">
              <a:defRPr/>
            </a:pPr>
            <a:r>
              <a:rPr lang="en-NZ" dirty="0"/>
              <a:t>Open Port:</a:t>
            </a:r>
          </a:p>
          <a:p>
            <a:pPr lvl="1" eaLnBrk="1" hangingPunct="1">
              <a:defRPr/>
            </a:pPr>
            <a:r>
              <a:rPr lang="en-US" altLang="zh-TW" dirty="0">
                <a:ea typeface="新細明體" pitchFamily="18" charset="-120"/>
              </a:rPr>
              <a:t>SYN/ACK: port is open</a:t>
            </a:r>
          </a:p>
          <a:p>
            <a:pPr lvl="1" eaLnBrk="1" hangingPunct="1">
              <a:defRPr/>
            </a:pPr>
            <a:r>
              <a:rPr lang="en-US" altLang="zh-TW" dirty="0">
                <a:ea typeface="新細明體" pitchFamily="18" charset="-120"/>
              </a:rPr>
              <a:t>SYN/ACK then RST</a:t>
            </a:r>
            <a:endParaRPr lang="en-GB" dirty="0">
              <a:ea typeface="新細明體" pitchFamily="18" charset="-120"/>
            </a:endParaRPr>
          </a:p>
        </p:txBody>
      </p:sp>
      <p:pic>
        <p:nvPicPr>
          <p:cNvPr id="14342" name="Picture 4" descr="scan_SYN-closed">
            <a:extLst>
              <a:ext uri="{FF2B5EF4-FFF2-40B4-BE49-F238E27FC236}">
                <a16:creationId xmlns:a16="http://schemas.microsoft.com/office/drawing/2014/main" id="{49AF6216-7C7E-B04F-8CC3-A72BC5356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1981200"/>
            <a:ext cx="3705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scan_SYN-open">
            <a:extLst>
              <a:ext uri="{FF2B5EF4-FFF2-40B4-BE49-F238E27FC236}">
                <a16:creationId xmlns:a16="http://schemas.microsoft.com/office/drawing/2014/main" id="{A8405C62-DF48-2B4B-8A72-2ECAEECA1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4652963"/>
            <a:ext cx="3705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865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094" name="Group 182">
            <a:extLst>
              <a:ext uri="{FF2B5EF4-FFF2-40B4-BE49-F238E27FC236}">
                <a16:creationId xmlns:a16="http://schemas.microsoft.com/office/drawing/2014/main" id="{88C5A3FF-F637-864C-983B-BA458C8850A4}"/>
              </a:ext>
            </a:extLst>
          </p:cNvPr>
          <p:cNvGraphicFramePr>
            <a:graphicFrameLocks noGrp="1"/>
          </p:cNvGraphicFramePr>
          <p:nvPr>
            <p:ph sz="half" idx="2"/>
            <p:extLst>
              <p:ext uri="{D42A27DB-BD31-4B8C-83A1-F6EECF244321}">
                <p14:modId xmlns:p14="http://schemas.microsoft.com/office/powerpoint/2010/main" val="1028657264"/>
              </p:ext>
            </p:extLst>
          </p:nvPr>
        </p:nvGraphicFramePr>
        <p:xfrm>
          <a:off x="1168043" y="1812471"/>
          <a:ext cx="4595943" cy="4272768"/>
        </p:xfrm>
        <a:graphic>
          <a:graphicData uri="http://schemas.openxmlformats.org/drawingml/2006/table">
            <a:tbl>
              <a:tblPr/>
              <a:tblGrid>
                <a:gridCol w="1139188">
                  <a:extLst>
                    <a:ext uri="{9D8B030D-6E8A-4147-A177-3AD203B41FA5}">
                      <a16:colId xmlns:a16="http://schemas.microsoft.com/office/drawing/2014/main" val="20000"/>
                    </a:ext>
                  </a:extLst>
                </a:gridCol>
                <a:gridCol w="1323111">
                  <a:extLst>
                    <a:ext uri="{9D8B030D-6E8A-4147-A177-3AD203B41FA5}">
                      <a16:colId xmlns:a16="http://schemas.microsoft.com/office/drawing/2014/main" val="20001"/>
                    </a:ext>
                  </a:extLst>
                </a:gridCol>
                <a:gridCol w="2133644">
                  <a:extLst>
                    <a:ext uri="{9D8B030D-6E8A-4147-A177-3AD203B41FA5}">
                      <a16:colId xmlns:a16="http://schemas.microsoft.com/office/drawing/2014/main" val="20002"/>
                    </a:ext>
                  </a:extLst>
                </a:gridCol>
              </a:tblGrid>
              <a:tr h="112435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369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SYN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SYN/ACK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open</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Host is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369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SYN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RST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closed</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Host is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3812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SYN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blocked by firewall</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Or Host is down</a:t>
                      </a: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9095" name="Text Box 183">
            <a:extLst>
              <a:ext uri="{FF2B5EF4-FFF2-40B4-BE49-F238E27FC236}">
                <a16:creationId xmlns:a16="http://schemas.microsoft.com/office/drawing/2014/main" id="{E7131EE8-6C2D-4940-AFBD-83AFEACAFCB6}"/>
              </a:ext>
            </a:extLst>
          </p:cNvPr>
          <p:cNvSpPr txBox="1">
            <a:spLocks noChangeArrowheads="1"/>
          </p:cNvSpPr>
          <p:nvPr/>
        </p:nvSpPr>
        <p:spPr bwMode="auto">
          <a:xfrm>
            <a:off x="1149544" y="1032421"/>
            <a:ext cx="424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sS</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pic>
        <p:nvPicPr>
          <p:cNvPr id="39096" name="Picture 184" descr="SYN">
            <a:extLst>
              <a:ext uri="{FF2B5EF4-FFF2-40B4-BE49-F238E27FC236}">
                <a16:creationId xmlns:a16="http://schemas.microsoft.com/office/drawing/2014/main" id="{FA05AF1B-80AC-D848-A7A9-4AF8BCBC5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257" y="2451678"/>
            <a:ext cx="6068786" cy="299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3BED0B90-D39F-1946-870D-5235C648D302}"/>
              </a:ext>
            </a:extLst>
          </p:cNvPr>
          <p:cNvSpPr txBox="1">
            <a:spLocks noChangeArrowheads="1"/>
          </p:cNvSpPr>
          <p:nvPr/>
        </p:nvSpPr>
        <p:spPr>
          <a:xfrm>
            <a:off x="924217" y="82684"/>
            <a:ext cx="6907178" cy="896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TW">
                <a:ea typeface="新細明體" pitchFamily="18" charset="-120"/>
              </a:rPr>
              <a:t>TCP SYN Scan/Half-Open Scan</a:t>
            </a:r>
            <a:endParaRPr lang="en-GB" dirty="0">
              <a:ea typeface="新細明體" pitchFamily="18" charset="-120"/>
            </a:endParaRPr>
          </a:p>
        </p:txBody>
      </p:sp>
    </p:spTree>
    <p:extLst>
      <p:ext uri="{BB962C8B-B14F-4D97-AF65-F5344CB8AC3E}">
        <p14:creationId xmlns:p14="http://schemas.microsoft.com/office/powerpoint/2010/main" val="3697295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9094"/>
                                        </p:tgtEl>
                                      </p:cBhvr>
                                    </p:animEffect>
                                    <p:set>
                                      <p:cBhvr>
                                        <p:cTn id="7" dur="1" fill="hold">
                                          <p:stCondLst>
                                            <p:cond delay="499"/>
                                          </p:stCondLst>
                                        </p:cTn>
                                        <p:tgtEl>
                                          <p:spTgt spid="39094"/>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9095"/>
                                        </p:tgtEl>
                                      </p:cBhvr>
                                    </p:animEffect>
                                    <p:set>
                                      <p:cBhvr>
                                        <p:cTn id="10" dur="1" fill="hold">
                                          <p:stCondLst>
                                            <p:cond delay="499"/>
                                          </p:stCondLst>
                                        </p:cTn>
                                        <p:tgtEl>
                                          <p:spTgt spid="39095"/>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39096"/>
                                        </p:tgtEl>
                                        <p:attrNameLst>
                                          <p:attrName>style.visibility</p:attrName>
                                        </p:attrNameLst>
                                      </p:cBhvr>
                                      <p:to>
                                        <p:strVal val="visible"/>
                                      </p:to>
                                    </p:set>
                                    <p:animEffect transition="in" filter="blinds(horizontal)">
                                      <p:cBhvr>
                                        <p:cTn id="13" dur="500"/>
                                        <p:tgtEl>
                                          <p:spTgt spid="39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9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a:extLst>
              <a:ext uri="{FF2B5EF4-FFF2-40B4-BE49-F238E27FC236}">
                <a16:creationId xmlns:a16="http://schemas.microsoft.com/office/drawing/2014/main" id="{E37D5409-98FC-124A-B0A1-E32C0CD42234}"/>
              </a:ext>
            </a:extLst>
          </p:cNvPr>
          <p:cNvSpPr>
            <a:spLocks noGrp="1" noChangeArrowheads="1"/>
          </p:cNvSpPr>
          <p:nvPr>
            <p:ph type="title" idx="4294967295"/>
          </p:nvPr>
        </p:nvSpPr>
        <p:spPr>
          <a:xfrm>
            <a:off x="838200" y="0"/>
            <a:ext cx="3392959" cy="896668"/>
          </a:xfrm>
        </p:spPr>
        <p:txBody>
          <a:bodyPr anchor="ctr"/>
          <a:lstStyle/>
          <a:p>
            <a:pPr algn="ctr" eaLnBrk="1" hangingPunct="1">
              <a:defRPr/>
            </a:pPr>
            <a:r>
              <a:rPr lang="en-US" altLang="zh-TW" dirty="0">
                <a:ea typeface="新細明體" pitchFamily="18" charset="-120"/>
              </a:rPr>
              <a:t>TCP ACK Scan</a:t>
            </a:r>
            <a:endParaRPr lang="en-GB" dirty="0">
              <a:ea typeface="新細明體" pitchFamily="18" charset="-120"/>
            </a:endParaRPr>
          </a:p>
        </p:txBody>
      </p:sp>
      <p:sp>
        <p:nvSpPr>
          <p:cNvPr id="15365" name="Rectangle 3">
            <a:extLst>
              <a:ext uri="{FF2B5EF4-FFF2-40B4-BE49-F238E27FC236}">
                <a16:creationId xmlns:a16="http://schemas.microsoft.com/office/drawing/2014/main" id="{917F300B-832C-9348-974F-F6942B7F4CD9}"/>
              </a:ext>
            </a:extLst>
          </p:cNvPr>
          <p:cNvSpPr>
            <a:spLocks noGrp="1" noChangeArrowheads="1"/>
          </p:cNvSpPr>
          <p:nvPr>
            <p:ph type="body" idx="4294967295"/>
          </p:nvPr>
        </p:nvSpPr>
        <p:spPr>
          <a:xfrm>
            <a:off x="838200" y="1253331"/>
            <a:ext cx="10515600" cy="4351338"/>
          </a:xfrm>
        </p:spPr>
        <p:txBody>
          <a:bodyPr/>
          <a:lstStyle/>
          <a:p>
            <a:pPr eaLnBrk="1" hangingPunct="1">
              <a:lnSpc>
                <a:spcPct val="90000"/>
              </a:lnSpc>
              <a:defRPr/>
            </a:pPr>
            <a:r>
              <a:rPr lang="en-GB" dirty="0"/>
              <a:t>Random </a:t>
            </a:r>
            <a:r>
              <a:rPr lang="en-GB" dirty="0">
                <a:solidFill>
                  <a:srgbClr val="3333FF"/>
                </a:solidFill>
              </a:rPr>
              <a:t>TCP ACK sent to destination</a:t>
            </a:r>
          </a:p>
          <a:p>
            <a:pPr lvl="1" eaLnBrk="1" hangingPunct="1">
              <a:lnSpc>
                <a:spcPct val="90000"/>
              </a:lnSpc>
              <a:defRPr/>
            </a:pPr>
            <a:r>
              <a:rPr lang="en-GB" dirty="0"/>
              <a:t>If active, </a:t>
            </a:r>
            <a:r>
              <a:rPr lang="en-GB" b="1" dirty="0">
                <a:effectLst>
                  <a:outerShdw blurRad="38100" dist="38100" dir="2700000" algn="tl">
                    <a:srgbClr val="000000">
                      <a:alpha val="43137"/>
                    </a:srgbClr>
                  </a:outerShdw>
                </a:effectLst>
              </a:rPr>
              <a:t>RST is returned </a:t>
            </a:r>
            <a:r>
              <a:rPr lang="en-GB" b="1" dirty="0">
                <a:solidFill>
                  <a:srgbClr val="3333FF"/>
                </a:solidFill>
                <a:effectLst>
                  <a:outerShdw blurRad="38100" dist="38100" dir="2700000" algn="tl">
                    <a:srgbClr val="000000">
                      <a:alpha val="43137"/>
                    </a:srgbClr>
                  </a:outerShdw>
                </a:effectLst>
              </a:rPr>
              <a:t>If not active or the port is filtered</a:t>
            </a:r>
            <a:r>
              <a:rPr lang="en-GB" dirty="0"/>
              <a:t>, </a:t>
            </a:r>
            <a:r>
              <a:rPr lang="en-GB" dirty="0">
                <a:solidFill>
                  <a:srgbClr val="FF0000"/>
                </a:solidFill>
              </a:rPr>
              <a:t>no response to the ACK</a:t>
            </a:r>
          </a:p>
          <a:p>
            <a:pPr lvl="1" eaLnBrk="1" hangingPunct="1">
              <a:lnSpc>
                <a:spcPct val="90000"/>
              </a:lnSpc>
              <a:defRPr/>
            </a:pPr>
            <a:r>
              <a:rPr lang="en-GB" dirty="0"/>
              <a:t>Useful to see if a firewall is </a:t>
            </a:r>
            <a:r>
              <a:rPr lang="en-GB" dirty="0" err="1"/>
              <a:t>stateful</a:t>
            </a:r>
            <a:r>
              <a:rPr lang="en-GB" dirty="0"/>
              <a:t> or simple</a:t>
            </a:r>
          </a:p>
          <a:p>
            <a:pPr eaLnBrk="1" hangingPunct="1">
              <a:lnSpc>
                <a:spcPct val="90000"/>
              </a:lnSpc>
              <a:defRPr/>
            </a:pPr>
            <a:r>
              <a:rPr lang="en-NZ" dirty="0"/>
              <a:t>Requires privileged access or send </a:t>
            </a:r>
            <a:r>
              <a:rPr lang="en-GB" dirty="0"/>
              <a:t>TCP connect(). Port 80 is used by default: </a:t>
            </a:r>
          </a:p>
          <a:p>
            <a:pPr lvl="1" eaLnBrk="1" hangingPunct="1">
              <a:lnSpc>
                <a:spcPct val="90000"/>
              </a:lnSpc>
              <a:defRPr/>
            </a:pPr>
            <a:r>
              <a:rPr lang="en-GB" dirty="0"/>
              <a:t>filtered connection</a:t>
            </a:r>
          </a:p>
        </p:txBody>
      </p:sp>
      <p:pic>
        <p:nvPicPr>
          <p:cNvPr id="15366" name="Picture 4" descr="TCP_ACK_ping">
            <a:extLst>
              <a:ext uri="{FF2B5EF4-FFF2-40B4-BE49-F238E27FC236}">
                <a16:creationId xmlns:a16="http://schemas.microsoft.com/office/drawing/2014/main" id="{A10C4ABE-45FE-CB4D-A864-15EE581C2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271169"/>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331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57" name="Group 97">
            <a:extLst>
              <a:ext uri="{FF2B5EF4-FFF2-40B4-BE49-F238E27FC236}">
                <a16:creationId xmlns:a16="http://schemas.microsoft.com/office/drawing/2014/main" id="{01E3AC83-82C3-FD46-8E8A-AEAC2AB45BC5}"/>
              </a:ext>
            </a:extLst>
          </p:cNvPr>
          <p:cNvGraphicFramePr>
            <a:graphicFrameLocks noGrp="1"/>
          </p:cNvGraphicFramePr>
          <p:nvPr>
            <p:ph idx="1"/>
            <p:extLst>
              <p:ext uri="{D42A27DB-BD31-4B8C-83A1-F6EECF244321}">
                <p14:modId xmlns:p14="http://schemas.microsoft.com/office/powerpoint/2010/main" val="197037667"/>
              </p:ext>
            </p:extLst>
          </p:nvPr>
        </p:nvGraphicFramePr>
        <p:xfrm>
          <a:off x="907597" y="1738531"/>
          <a:ext cx="10130517" cy="2590800"/>
        </p:xfrm>
        <a:graphic>
          <a:graphicData uri="http://schemas.openxmlformats.org/drawingml/2006/table">
            <a:tbl>
              <a:tblPr/>
              <a:tblGrid>
                <a:gridCol w="2216050">
                  <a:extLst>
                    <a:ext uri="{9D8B030D-6E8A-4147-A177-3AD203B41FA5}">
                      <a16:colId xmlns:a16="http://schemas.microsoft.com/office/drawing/2014/main" val="20000"/>
                    </a:ext>
                  </a:extLst>
                </a:gridCol>
                <a:gridCol w="2996656">
                  <a:extLst>
                    <a:ext uri="{9D8B030D-6E8A-4147-A177-3AD203B41FA5}">
                      <a16:colId xmlns:a16="http://schemas.microsoft.com/office/drawing/2014/main" val="20001"/>
                    </a:ext>
                  </a:extLst>
                </a:gridCol>
                <a:gridCol w="4917811">
                  <a:extLst>
                    <a:ext uri="{9D8B030D-6E8A-4147-A177-3AD203B41FA5}">
                      <a16:colId xmlns:a16="http://schemas.microsoft.com/office/drawing/2014/main" val="20002"/>
                    </a:ext>
                  </a:extLst>
                </a:gridCol>
              </a:tblGrid>
              <a:tr h="540507">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9512">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RST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not firewall-protect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may be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open</a:t>
                      </a: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 or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closed</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Host is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750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Nothing or ICMP unreachable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 blocked by firewall </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if host is</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 </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up</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1058" name="Picture 98" descr="filtered">
            <a:extLst>
              <a:ext uri="{FF2B5EF4-FFF2-40B4-BE49-F238E27FC236}">
                <a16:creationId xmlns:a16="http://schemas.microsoft.com/office/drawing/2014/main" id="{B24EF6F4-A328-5741-A1FB-8214B953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647" y="4452484"/>
            <a:ext cx="70231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4" name="Text Box 104">
            <a:extLst>
              <a:ext uri="{FF2B5EF4-FFF2-40B4-BE49-F238E27FC236}">
                <a16:creationId xmlns:a16="http://schemas.microsoft.com/office/drawing/2014/main" id="{8025DD40-82CA-D942-8644-8CF274586881}"/>
              </a:ext>
            </a:extLst>
          </p:cNvPr>
          <p:cNvSpPr txBox="1">
            <a:spLocks noChangeArrowheads="1"/>
          </p:cNvSpPr>
          <p:nvPr/>
        </p:nvSpPr>
        <p:spPr bwMode="auto">
          <a:xfrm>
            <a:off x="874939" y="1122587"/>
            <a:ext cx="395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sA</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
        <p:nvSpPr>
          <p:cNvPr id="14" name="Rectangle 2">
            <a:extLst>
              <a:ext uri="{FF2B5EF4-FFF2-40B4-BE49-F238E27FC236}">
                <a16:creationId xmlns:a16="http://schemas.microsoft.com/office/drawing/2014/main" id="{62681945-8C92-5743-B8D4-CE7FD6288F5C}"/>
              </a:ext>
            </a:extLst>
          </p:cNvPr>
          <p:cNvSpPr txBox="1">
            <a:spLocks noChangeArrowheads="1"/>
          </p:cNvSpPr>
          <p:nvPr/>
        </p:nvSpPr>
        <p:spPr>
          <a:xfrm>
            <a:off x="838200" y="0"/>
            <a:ext cx="3392959" cy="896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TW">
                <a:ea typeface="新細明體" pitchFamily="18" charset="-120"/>
              </a:rPr>
              <a:t>TCP ACK Scan</a:t>
            </a:r>
            <a:endParaRPr lang="en-GB" dirty="0">
              <a:ea typeface="新細明體" pitchFamily="18" charset="-120"/>
            </a:endParaRPr>
          </a:p>
        </p:txBody>
      </p:sp>
    </p:spTree>
    <p:extLst>
      <p:ext uri="{BB962C8B-B14F-4D97-AF65-F5344CB8AC3E}">
        <p14:creationId xmlns:p14="http://schemas.microsoft.com/office/powerpoint/2010/main" val="1190976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1057"/>
                                        </p:tgtEl>
                                      </p:cBhvr>
                                    </p:animEffect>
                                    <p:set>
                                      <p:cBhvr>
                                        <p:cTn id="7" dur="1" fill="hold">
                                          <p:stCondLst>
                                            <p:cond delay="499"/>
                                          </p:stCondLst>
                                        </p:cTn>
                                        <p:tgtEl>
                                          <p:spTgt spid="41057"/>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1064"/>
                                        </p:tgtEl>
                                      </p:cBhvr>
                                    </p:animEffect>
                                    <p:set>
                                      <p:cBhvr>
                                        <p:cTn id="10" dur="1" fill="hold">
                                          <p:stCondLst>
                                            <p:cond delay="499"/>
                                          </p:stCondLst>
                                        </p:cTn>
                                        <p:tgtEl>
                                          <p:spTgt spid="41064"/>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41058"/>
                                        </p:tgtEl>
                                        <p:attrNameLst>
                                          <p:attrName>style.visibility</p:attrName>
                                        </p:attrNameLst>
                                      </p:cBhvr>
                                      <p:to>
                                        <p:strVal val="visible"/>
                                      </p:to>
                                    </p:set>
                                    <p:animEffect transition="in" filter="blinds(horizontal)">
                                      <p:cBhvr>
                                        <p:cTn id="13" dur="500"/>
                                        <p:tgtEl>
                                          <p:spTgt spid="4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a:extLst>
              <a:ext uri="{FF2B5EF4-FFF2-40B4-BE49-F238E27FC236}">
                <a16:creationId xmlns:a16="http://schemas.microsoft.com/office/drawing/2014/main" id="{030B748E-BF45-1D48-BBE4-5C97F107B3A5}"/>
              </a:ext>
            </a:extLst>
          </p:cNvPr>
          <p:cNvSpPr>
            <a:spLocks noGrp="1" noChangeArrowheads="1"/>
          </p:cNvSpPr>
          <p:nvPr>
            <p:ph type="title" idx="4294967295"/>
          </p:nvPr>
        </p:nvSpPr>
        <p:spPr>
          <a:xfrm>
            <a:off x="837370" y="0"/>
            <a:ext cx="3201230" cy="896668"/>
          </a:xfrm>
        </p:spPr>
        <p:txBody>
          <a:bodyPr anchor="ctr"/>
          <a:lstStyle/>
          <a:p>
            <a:pPr algn="ctr" eaLnBrk="1" hangingPunct="1"/>
            <a:r>
              <a:rPr lang="en-US" altLang="en-US" dirty="0"/>
              <a:t>TCP FIN Scan</a:t>
            </a:r>
          </a:p>
        </p:txBody>
      </p:sp>
      <p:sp>
        <p:nvSpPr>
          <p:cNvPr id="18437" name="Rectangle 3">
            <a:extLst>
              <a:ext uri="{FF2B5EF4-FFF2-40B4-BE49-F238E27FC236}">
                <a16:creationId xmlns:a16="http://schemas.microsoft.com/office/drawing/2014/main" id="{32021F64-76E7-F844-B16E-879DA72746AB}"/>
              </a:ext>
            </a:extLst>
          </p:cNvPr>
          <p:cNvSpPr>
            <a:spLocks noGrp="1" noChangeArrowheads="1"/>
          </p:cNvSpPr>
          <p:nvPr>
            <p:ph type="body" idx="4294967295"/>
          </p:nvPr>
        </p:nvSpPr>
        <p:spPr>
          <a:xfrm>
            <a:off x="837370" y="1616528"/>
            <a:ext cx="9025087" cy="4468277"/>
          </a:xfrm>
        </p:spPr>
        <p:txBody>
          <a:bodyPr>
            <a:normAutofit lnSpcReduction="10000"/>
          </a:bodyPr>
          <a:lstStyle/>
          <a:p>
            <a:pPr eaLnBrk="1" hangingPunct="1">
              <a:lnSpc>
                <a:spcPct val="90000"/>
              </a:lnSpc>
            </a:pPr>
            <a:r>
              <a:rPr lang="en-US" altLang="zh-TW" dirty="0">
                <a:solidFill>
                  <a:srgbClr val="00B050"/>
                </a:solidFill>
                <a:ea typeface="新細明體" panose="02020500000000000000" pitchFamily="18" charset="-120"/>
              </a:rPr>
              <a:t>Send a FIN </a:t>
            </a:r>
            <a:r>
              <a:rPr lang="en-US" altLang="zh-TW" dirty="0">
                <a:ea typeface="新細明體" panose="02020500000000000000" pitchFamily="18" charset="-120"/>
              </a:rPr>
              <a:t>(finish) packet </a:t>
            </a:r>
            <a:r>
              <a:rPr lang="en-US" altLang="zh-TW" dirty="0">
                <a:solidFill>
                  <a:srgbClr val="FF0000"/>
                </a:solidFill>
                <a:ea typeface="新細明體" panose="02020500000000000000" pitchFamily="18" charset="-120"/>
              </a:rPr>
              <a:t>without SYN</a:t>
            </a:r>
          </a:p>
          <a:p>
            <a:pPr lvl="1" eaLnBrk="1" hangingPunct="1">
              <a:lnSpc>
                <a:spcPct val="90000"/>
              </a:lnSpc>
            </a:pPr>
            <a:r>
              <a:rPr lang="en-US" altLang="zh-TW" dirty="0">
                <a:ea typeface="新細明體" panose="02020500000000000000" pitchFamily="18" charset="-120"/>
              </a:rPr>
              <a:t>For when trying to hide from SYN loggers</a:t>
            </a:r>
          </a:p>
          <a:p>
            <a:pPr lvl="1" eaLnBrk="1" hangingPunct="1">
              <a:lnSpc>
                <a:spcPct val="90000"/>
              </a:lnSpc>
            </a:pPr>
            <a:r>
              <a:rPr lang="en-US" altLang="zh-TW" dirty="0">
                <a:solidFill>
                  <a:srgbClr val="FF0000"/>
                </a:solidFill>
                <a:ea typeface="新細明體" panose="02020500000000000000" pitchFamily="18" charset="-120"/>
              </a:rPr>
              <a:t>Requires Root privileges </a:t>
            </a:r>
            <a:r>
              <a:rPr lang="en-US" altLang="zh-TW" dirty="0">
                <a:ea typeface="新細明體" panose="02020500000000000000" pitchFamily="18" charset="-120"/>
              </a:rPr>
              <a:t>to create raw TCP packet</a:t>
            </a:r>
          </a:p>
          <a:p>
            <a:r>
              <a:rPr lang="en-US" altLang="zh-TW" dirty="0"/>
              <a:t>Some firewalls and packet filters watch for SYNs to restricted ports.</a:t>
            </a:r>
          </a:p>
          <a:p>
            <a:r>
              <a:rPr lang="en-US" altLang="zh-TW" dirty="0"/>
              <a:t>FIN packets may be able to pass through.</a:t>
            </a:r>
          </a:p>
          <a:p>
            <a:r>
              <a:rPr lang="en-US" altLang="zh-TW" dirty="0"/>
              <a:t>Closed ports tend to reply to FIN packet with proper RST.</a:t>
            </a:r>
          </a:p>
          <a:p>
            <a:r>
              <a:rPr lang="en-US" altLang="zh-TW" dirty="0"/>
              <a:t>Open ports tend to ignore the packet in question.</a:t>
            </a:r>
            <a:endParaRPr lang="en-US" altLang="zh-TW" dirty="0">
              <a:ea typeface="新細明體" panose="02020500000000000000" pitchFamily="18" charset="-120"/>
            </a:endParaRPr>
          </a:p>
          <a:p>
            <a:pPr eaLnBrk="1" hangingPunct="1">
              <a:lnSpc>
                <a:spcPct val="90000"/>
              </a:lnSpc>
            </a:pPr>
            <a:r>
              <a:rPr lang="en-US" altLang="zh-TW" dirty="0">
                <a:solidFill>
                  <a:srgbClr val="FF0000"/>
                </a:solidFill>
                <a:ea typeface="新細明體" panose="02020500000000000000" pitchFamily="18" charset="-120"/>
              </a:rPr>
              <a:t>FIN may be dropped </a:t>
            </a:r>
            <a:r>
              <a:rPr lang="en-US" altLang="zh-TW" dirty="0">
                <a:ea typeface="新細明體" panose="02020500000000000000" pitchFamily="18" charset="-120"/>
              </a:rPr>
              <a:t>by </a:t>
            </a:r>
            <a:r>
              <a:rPr lang="en-US" altLang="zh-TW" dirty="0">
                <a:solidFill>
                  <a:srgbClr val="00B050"/>
                </a:solidFill>
                <a:ea typeface="新細明體" panose="02020500000000000000" pitchFamily="18" charset="-120"/>
              </a:rPr>
              <a:t>firewall</a:t>
            </a:r>
            <a:r>
              <a:rPr lang="en-US" altLang="zh-TW" dirty="0">
                <a:ea typeface="新細明體" panose="02020500000000000000" pitchFamily="18" charset="-120"/>
              </a:rPr>
              <a:t>/</a:t>
            </a:r>
            <a:r>
              <a:rPr lang="en-US" altLang="zh-TW" dirty="0">
                <a:solidFill>
                  <a:srgbClr val="FF0000"/>
                </a:solidFill>
                <a:ea typeface="新細明體" panose="02020500000000000000" pitchFamily="18" charset="-120"/>
              </a:rPr>
              <a:t>pass through</a:t>
            </a:r>
            <a:r>
              <a:rPr lang="en-US" altLang="zh-TW" dirty="0">
                <a:ea typeface="新細明體" panose="02020500000000000000" pitchFamily="18" charset="-120"/>
              </a:rPr>
              <a:t>:</a:t>
            </a:r>
          </a:p>
          <a:p>
            <a:pPr lvl="1" eaLnBrk="1" hangingPunct="1">
              <a:lnSpc>
                <a:spcPct val="90000"/>
              </a:lnSpc>
            </a:pPr>
            <a:r>
              <a:rPr lang="en-US" altLang="zh-TW" dirty="0">
                <a:ea typeface="新細明體" panose="02020500000000000000" pitchFamily="18" charset="-120"/>
              </a:rPr>
              <a:t> no differentiation with open port</a:t>
            </a:r>
          </a:p>
        </p:txBody>
      </p:sp>
    </p:spTree>
    <p:extLst>
      <p:ext uri="{BB962C8B-B14F-4D97-AF65-F5344CB8AC3E}">
        <p14:creationId xmlns:p14="http://schemas.microsoft.com/office/powerpoint/2010/main" val="2094571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a:extLst>
              <a:ext uri="{FF2B5EF4-FFF2-40B4-BE49-F238E27FC236}">
                <a16:creationId xmlns:a16="http://schemas.microsoft.com/office/drawing/2014/main" id="{77A88050-F18E-3B48-BD2F-18699CBD2493}"/>
              </a:ext>
            </a:extLst>
          </p:cNvPr>
          <p:cNvSpPr>
            <a:spLocks noGrp="1" noChangeArrowheads="1"/>
          </p:cNvSpPr>
          <p:nvPr>
            <p:ph type="title" idx="4294967295"/>
          </p:nvPr>
        </p:nvSpPr>
        <p:spPr/>
        <p:txBody>
          <a:bodyPr anchor="ctr"/>
          <a:lstStyle/>
          <a:p>
            <a:pPr eaLnBrk="1" hangingPunct="1"/>
            <a:r>
              <a:rPr lang="en-US" altLang="en-US" dirty="0"/>
              <a:t>TCP FIN Scan</a:t>
            </a:r>
            <a:endParaRPr lang="en-GB" altLang="en-US" dirty="0"/>
          </a:p>
        </p:txBody>
      </p:sp>
      <p:sp>
        <p:nvSpPr>
          <p:cNvPr id="19461" name="Rectangle 3">
            <a:extLst>
              <a:ext uri="{FF2B5EF4-FFF2-40B4-BE49-F238E27FC236}">
                <a16:creationId xmlns:a16="http://schemas.microsoft.com/office/drawing/2014/main" id="{34B1A4A0-637D-364A-8CD9-1C9D8B15D40E}"/>
              </a:ext>
            </a:extLst>
          </p:cNvPr>
          <p:cNvSpPr>
            <a:spLocks noGrp="1" noChangeArrowheads="1"/>
          </p:cNvSpPr>
          <p:nvPr>
            <p:ph type="body" idx="4294967295"/>
          </p:nvPr>
        </p:nvSpPr>
        <p:spPr>
          <a:xfrm>
            <a:off x="1149544" y="1826316"/>
            <a:ext cx="10515600" cy="4351338"/>
          </a:xfrm>
        </p:spPr>
        <p:txBody>
          <a:bodyPr/>
          <a:lstStyle/>
          <a:p>
            <a:pPr eaLnBrk="1" hangingPunct="1">
              <a:defRPr/>
            </a:pPr>
            <a:r>
              <a:rPr lang="en-NZ" dirty="0">
                <a:solidFill>
                  <a:srgbClr val="00B050"/>
                </a:solidFill>
              </a:rPr>
              <a:t>Closed Port:</a:t>
            </a:r>
          </a:p>
          <a:p>
            <a:pPr lvl="1" eaLnBrk="1" hangingPunct="1">
              <a:defRPr/>
            </a:pPr>
            <a:r>
              <a:rPr lang="en-US" altLang="zh-TW" dirty="0">
                <a:solidFill>
                  <a:srgbClr val="00B050"/>
                </a:solidFill>
                <a:ea typeface="新細明體" pitchFamily="18" charset="-120"/>
              </a:rPr>
              <a:t> Reply with RST</a:t>
            </a:r>
          </a:p>
          <a:p>
            <a:pPr lvl="1" eaLnBrk="1" hangingPunct="1">
              <a:defRPr/>
            </a:pPr>
            <a:endParaRPr lang="en-US" altLang="zh-TW" dirty="0">
              <a:ea typeface="新細明體" pitchFamily="18" charset="-120"/>
            </a:endParaRPr>
          </a:p>
          <a:p>
            <a:pPr lvl="1" eaLnBrk="1" hangingPunct="1">
              <a:defRPr/>
            </a:pPr>
            <a:endParaRPr lang="en-US" altLang="zh-TW" dirty="0">
              <a:ea typeface="新細明體" pitchFamily="18" charset="-120"/>
            </a:endParaRPr>
          </a:p>
          <a:p>
            <a:pPr eaLnBrk="1" hangingPunct="1">
              <a:defRPr/>
            </a:pPr>
            <a:r>
              <a:rPr lang="en-NZ" dirty="0">
                <a:ea typeface="新細明體" pitchFamily="18" charset="-120"/>
              </a:rPr>
              <a:t>Open Port:</a:t>
            </a:r>
          </a:p>
          <a:p>
            <a:pPr lvl="1" eaLnBrk="1" hangingPunct="1">
              <a:defRPr/>
            </a:pPr>
            <a:r>
              <a:rPr lang="en-NZ" dirty="0">
                <a:ea typeface="新細明體" pitchFamily="18" charset="-120"/>
              </a:rPr>
              <a:t>No reply to FIN</a:t>
            </a:r>
            <a:endParaRPr lang="en-GB" dirty="0">
              <a:ea typeface="新細明體" pitchFamily="18" charset="-120"/>
            </a:endParaRPr>
          </a:p>
        </p:txBody>
      </p:sp>
      <p:pic>
        <p:nvPicPr>
          <p:cNvPr id="19462" name="Picture 4" descr="scan_FIN-closed">
            <a:extLst>
              <a:ext uri="{FF2B5EF4-FFF2-40B4-BE49-F238E27FC236}">
                <a16:creationId xmlns:a16="http://schemas.microsoft.com/office/drawing/2014/main" id="{F3C072EC-57B6-D245-B621-359D692FA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870" y="1522516"/>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descr="scan_FIN-open">
            <a:extLst>
              <a:ext uri="{FF2B5EF4-FFF2-40B4-BE49-F238E27FC236}">
                <a16:creationId xmlns:a16="http://schemas.microsoft.com/office/drawing/2014/main" id="{07502AEC-9C1F-DB4B-A6E9-82D29550C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407" y="4473678"/>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975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34">
            <a:extLst>
              <a:ext uri="{FF2B5EF4-FFF2-40B4-BE49-F238E27FC236}">
                <a16:creationId xmlns:a16="http://schemas.microsoft.com/office/drawing/2014/main" id="{DBB9F41A-AE48-0046-B0A1-DE014F7CFA21}"/>
              </a:ext>
            </a:extLst>
          </p:cNvPr>
          <p:cNvGrpSpPr>
            <a:grpSpLocks/>
          </p:cNvGrpSpPr>
          <p:nvPr/>
        </p:nvGrpSpPr>
        <p:grpSpPr bwMode="auto">
          <a:xfrm>
            <a:off x="1524000" y="6858000"/>
            <a:ext cx="2738438" cy="3600450"/>
            <a:chOff x="248" y="1344"/>
            <a:chExt cx="1725" cy="2268"/>
          </a:xfrm>
        </p:grpSpPr>
        <p:sp>
          <p:nvSpPr>
            <p:cNvPr id="13339" name="Line 5">
              <a:extLst>
                <a:ext uri="{FF2B5EF4-FFF2-40B4-BE49-F238E27FC236}">
                  <a16:creationId xmlns:a16="http://schemas.microsoft.com/office/drawing/2014/main" id="{D5A7187F-842F-8F4E-8B21-1235FFD89DE4}"/>
                </a:ext>
              </a:extLst>
            </p:cNvPr>
            <p:cNvSpPr>
              <a:spLocks noChangeShapeType="1"/>
            </p:cNvSpPr>
            <p:nvPr/>
          </p:nvSpPr>
          <p:spPr bwMode="auto">
            <a:xfrm>
              <a:off x="52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40" name="Line 6">
              <a:extLst>
                <a:ext uri="{FF2B5EF4-FFF2-40B4-BE49-F238E27FC236}">
                  <a16:creationId xmlns:a16="http://schemas.microsoft.com/office/drawing/2014/main" id="{43BB0B9F-FF2C-A64D-BA51-C32CD59FE14F}"/>
                </a:ext>
              </a:extLst>
            </p:cNvPr>
            <p:cNvSpPr>
              <a:spLocks noChangeShapeType="1"/>
            </p:cNvSpPr>
            <p:nvPr/>
          </p:nvSpPr>
          <p:spPr bwMode="auto">
            <a:xfrm>
              <a:off x="170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41" name="Text Box 7">
              <a:extLst>
                <a:ext uri="{FF2B5EF4-FFF2-40B4-BE49-F238E27FC236}">
                  <a16:creationId xmlns:a16="http://schemas.microsoft.com/office/drawing/2014/main" id="{8D9B749A-630A-DB45-A1DE-6C5A0C7A14E7}"/>
                </a:ext>
              </a:extLst>
            </p:cNvPr>
            <p:cNvSpPr txBox="1">
              <a:spLocks noChangeArrowheads="1"/>
            </p:cNvSpPr>
            <p:nvPr/>
          </p:nvSpPr>
          <p:spPr bwMode="auto">
            <a:xfrm>
              <a:off x="248" y="1570"/>
              <a:ext cx="5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Nmap</a:t>
              </a:r>
            </a:p>
          </p:txBody>
        </p:sp>
        <p:sp>
          <p:nvSpPr>
            <p:cNvPr id="13342" name="Text Box 8">
              <a:extLst>
                <a:ext uri="{FF2B5EF4-FFF2-40B4-BE49-F238E27FC236}">
                  <a16:creationId xmlns:a16="http://schemas.microsoft.com/office/drawing/2014/main" id="{86DB1021-67C4-4642-8836-8D199746EDFD}"/>
                </a:ext>
              </a:extLst>
            </p:cNvPr>
            <p:cNvSpPr txBox="1">
              <a:spLocks noChangeArrowheads="1"/>
            </p:cNvSpPr>
            <p:nvPr/>
          </p:nvSpPr>
          <p:spPr bwMode="auto">
            <a:xfrm>
              <a:off x="1519" y="157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Host</a:t>
              </a:r>
            </a:p>
          </p:txBody>
        </p:sp>
        <p:sp>
          <p:nvSpPr>
            <p:cNvPr id="13343" name="Text Box 9">
              <a:extLst>
                <a:ext uri="{FF2B5EF4-FFF2-40B4-BE49-F238E27FC236}">
                  <a16:creationId xmlns:a16="http://schemas.microsoft.com/office/drawing/2014/main" id="{704E9341-2539-4041-B374-05CE32F1525F}"/>
                </a:ext>
              </a:extLst>
            </p:cNvPr>
            <p:cNvSpPr txBox="1">
              <a:spLocks noChangeArrowheads="1"/>
            </p:cNvSpPr>
            <p:nvPr/>
          </p:nvSpPr>
          <p:spPr bwMode="auto">
            <a:xfrm>
              <a:off x="748" y="1344"/>
              <a:ext cx="725"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000">
                  <a:solidFill>
                    <a:srgbClr val="008000"/>
                  </a:solidFill>
                  <a:latin typeface="Arial" panose="020B0604020202020204" pitchFamily="34" charset="0"/>
                  <a:ea typeface="新細明體" panose="02020500000000000000" pitchFamily="18" charset="-120"/>
                </a:rPr>
                <a:t>Connect</a:t>
              </a:r>
            </a:p>
          </p:txBody>
        </p:sp>
        <p:sp>
          <p:nvSpPr>
            <p:cNvPr id="13344" name="Line 11">
              <a:extLst>
                <a:ext uri="{FF2B5EF4-FFF2-40B4-BE49-F238E27FC236}">
                  <a16:creationId xmlns:a16="http://schemas.microsoft.com/office/drawing/2014/main" id="{45F66C29-04BE-1C45-9A2B-4B0B73FBC3C2}"/>
                </a:ext>
              </a:extLst>
            </p:cNvPr>
            <p:cNvSpPr>
              <a:spLocks noChangeShapeType="1"/>
            </p:cNvSpPr>
            <p:nvPr/>
          </p:nvSpPr>
          <p:spPr bwMode="auto">
            <a:xfrm>
              <a:off x="612" y="2115"/>
              <a:ext cx="1043" cy="181"/>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45" name="Text Box 12">
              <a:extLst>
                <a:ext uri="{FF2B5EF4-FFF2-40B4-BE49-F238E27FC236}">
                  <a16:creationId xmlns:a16="http://schemas.microsoft.com/office/drawing/2014/main" id="{B4B3854D-D19F-9745-A88F-B37D39D53EDB}"/>
                </a:ext>
              </a:extLst>
            </p:cNvPr>
            <p:cNvSpPr txBox="1">
              <a:spLocks noChangeArrowheads="1"/>
            </p:cNvSpPr>
            <p:nvPr/>
          </p:nvSpPr>
          <p:spPr bwMode="auto">
            <a:xfrm>
              <a:off x="975" y="1933"/>
              <a:ext cx="4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FIN</a:t>
              </a:r>
            </a:p>
          </p:txBody>
        </p:sp>
        <p:sp>
          <p:nvSpPr>
            <p:cNvPr id="13346" name="Line 13">
              <a:extLst>
                <a:ext uri="{FF2B5EF4-FFF2-40B4-BE49-F238E27FC236}">
                  <a16:creationId xmlns:a16="http://schemas.microsoft.com/office/drawing/2014/main" id="{6759B1B4-9A0D-4348-A865-95AF1A87F0B4}"/>
                </a:ext>
              </a:extLst>
            </p:cNvPr>
            <p:cNvSpPr>
              <a:spLocks noChangeShapeType="1"/>
            </p:cNvSpPr>
            <p:nvPr/>
          </p:nvSpPr>
          <p:spPr bwMode="auto">
            <a:xfrm flipH="1">
              <a:off x="612" y="3113"/>
              <a:ext cx="1043" cy="136"/>
            </a:xfrm>
            <a:prstGeom prst="line">
              <a:avLst/>
            </a:prstGeom>
            <a:noFill/>
            <a:ln w="9525">
              <a:solidFill>
                <a:srgbClr val="33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47" name="Text Box 14">
              <a:extLst>
                <a:ext uri="{FF2B5EF4-FFF2-40B4-BE49-F238E27FC236}">
                  <a16:creationId xmlns:a16="http://schemas.microsoft.com/office/drawing/2014/main" id="{5249C16F-16C0-2049-9663-07EFBE4DE37E}"/>
                </a:ext>
              </a:extLst>
            </p:cNvPr>
            <p:cNvSpPr txBox="1">
              <a:spLocks noChangeArrowheads="1"/>
            </p:cNvSpPr>
            <p:nvPr/>
          </p:nvSpPr>
          <p:spPr bwMode="auto">
            <a:xfrm>
              <a:off x="884" y="293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RST</a:t>
              </a:r>
            </a:p>
          </p:txBody>
        </p:sp>
      </p:grpSp>
      <p:graphicFrame>
        <p:nvGraphicFramePr>
          <p:cNvPr id="42044" name="Group 60">
            <a:extLst>
              <a:ext uri="{FF2B5EF4-FFF2-40B4-BE49-F238E27FC236}">
                <a16:creationId xmlns:a16="http://schemas.microsoft.com/office/drawing/2014/main" id="{AFF79C02-4B61-3B40-AE90-0833BBB1DDEE}"/>
              </a:ext>
            </a:extLst>
          </p:cNvPr>
          <p:cNvGraphicFramePr>
            <a:graphicFrameLocks noGrp="1"/>
          </p:cNvGraphicFramePr>
          <p:nvPr>
            <p:ph idx="1"/>
            <p:extLst>
              <p:ext uri="{D42A27DB-BD31-4B8C-83A1-F6EECF244321}">
                <p14:modId xmlns:p14="http://schemas.microsoft.com/office/powerpoint/2010/main" val="2473672799"/>
              </p:ext>
            </p:extLst>
          </p:nvPr>
        </p:nvGraphicFramePr>
        <p:xfrm>
          <a:off x="841374" y="2145503"/>
          <a:ext cx="5396139" cy="3696756"/>
        </p:xfrm>
        <a:graphic>
          <a:graphicData uri="http://schemas.openxmlformats.org/drawingml/2006/table">
            <a:tbl>
              <a:tblPr/>
              <a:tblGrid>
                <a:gridCol w="1351159">
                  <a:extLst>
                    <a:ext uri="{9D8B030D-6E8A-4147-A177-3AD203B41FA5}">
                      <a16:colId xmlns:a16="http://schemas.microsoft.com/office/drawing/2014/main" val="20000"/>
                    </a:ext>
                  </a:extLst>
                </a:gridCol>
                <a:gridCol w="1456776">
                  <a:extLst>
                    <a:ext uri="{9D8B030D-6E8A-4147-A177-3AD203B41FA5}">
                      <a16:colId xmlns:a16="http://schemas.microsoft.com/office/drawing/2014/main" val="20001"/>
                    </a:ext>
                  </a:extLst>
                </a:gridCol>
                <a:gridCol w="2588204">
                  <a:extLst>
                    <a:ext uri="{9D8B030D-6E8A-4147-A177-3AD203B41FA5}">
                      <a16:colId xmlns:a16="http://schemas.microsoft.com/office/drawing/2014/main" val="20002"/>
                    </a:ext>
                  </a:extLst>
                </a:gridCol>
              </a:tblGrid>
              <a:tr h="10929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451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FIN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RST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closed </a:t>
                      </a: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Host is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75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FIN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 open </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if host is</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 </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up and not firewall-protected</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2046" name="Picture 62" descr="normal">
            <a:extLst>
              <a:ext uri="{FF2B5EF4-FFF2-40B4-BE49-F238E27FC236}">
                <a16:creationId xmlns:a16="http://schemas.microsoft.com/office/drawing/2014/main" id="{2384AEEC-245F-3E40-87F3-6F9C96945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735" y="2710543"/>
            <a:ext cx="5614080" cy="290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7" name="Text Box 63">
            <a:extLst>
              <a:ext uri="{FF2B5EF4-FFF2-40B4-BE49-F238E27FC236}">
                <a16:creationId xmlns:a16="http://schemas.microsoft.com/office/drawing/2014/main" id="{4F718ED7-35E8-1F49-8FDD-D37467AE4D30}"/>
              </a:ext>
            </a:extLst>
          </p:cNvPr>
          <p:cNvSpPr txBox="1">
            <a:spLocks noChangeArrowheads="1"/>
          </p:cNvSpPr>
          <p:nvPr/>
        </p:nvSpPr>
        <p:spPr bwMode="auto">
          <a:xfrm>
            <a:off x="841375" y="939237"/>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sF</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
        <p:nvSpPr>
          <p:cNvPr id="21" name="Rectangle 2">
            <a:extLst>
              <a:ext uri="{FF2B5EF4-FFF2-40B4-BE49-F238E27FC236}">
                <a16:creationId xmlns:a16="http://schemas.microsoft.com/office/drawing/2014/main" id="{FCD4CBF1-DAEB-2C46-BEBA-B2905F451CAA}"/>
              </a:ext>
            </a:extLst>
          </p:cNvPr>
          <p:cNvSpPr txBox="1">
            <a:spLocks noChangeArrowheads="1"/>
          </p:cNvSpPr>
          <p:nvPr/>
        </p:nvSpPr>
        <p:spPr>
          <a:xfrm>
            <a:off x="1149544" y="-41275"/>
            <a:ext cx="10204255" cy="937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t>TCP FIN Scan</a:t>
            </a:r>
            <a:endParaRPr lang="en-GB" altLang="en-US" dirty="0"/>
          </a:p>
        </p:txBody>
      </p:sp>
    </p:spTree>
    <p:extLst>
      <p:ext uri="{BB962C8B-B14F-4D97-AF65-F5344CB8AC3E}">
        <p14:creationId xmlns:p14="http://schemas.microsoft.com/office/powerpoint/2010/main" val="2123782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2044"/>
                                        </p:tgtEl>
                                      </p:cBhvr>
                                    </p:animEffect>
                                    <p:set>
                                      <p:cBhvr>
                                        <p:cTn id="7" dur="1" fill="hold">
                                          <p:stCondLst>
                                            <p:cond delay="499"/>
                                          </p:stCondLst>
                                        </p:cTn>
                                        <p:tgtEl>
                                          <p:spTgt spid="42044"/>
                                        </p:tgtEl>
                                        <p:attrNameLst>
                                          <p:attrName>style.visibility</p:attrName>
                                        </p:attrNameLst>
                                      </p:cBhvr>
                                      <p:to>
                                        <p:strVal val="hidden"/>
                                      </p:to>
                                    </p:se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42047"/>
                                        </p:tgtEl>
                                        <p:attrNameLst>
                                          <p:attrName>style.visibility</p:attrName>
                                        </p:attrNameLst>
                                      </p:cBhvr>
                                      <p:to>
                                        <p:strVal val="hidden"/>
                                      </p:to>
                                    </p:se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42046"/>
                                        </p:tgtEl>
                                        <p:attrNameLst>
                                          <p:attrName>style.visibility</p:attrName>
                                        </p:attrNameLst>
                                      </p:cBhvr>
                                      <p:to>
                                        <p:strVal val="visible"/>
                                      </p:to>
                                    </p:set>
                                    <p:animEffect transition="in" filter="blinds(horizontal)">
                                      <p:cBhvr>
                                        <p:cTn id="14" dur="500"/>
                                        <p:tgtEl>
                                          <p:spTgt spid="42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a:extLst>
              <a:ext uri="{FF2B5EF4-FFF2-40B4-BE49-F238E27FC236}">
                <a16:creationId xmlns:a16="http://schemas.microsoft.com/office/drawing/2014/main" id="{B5FDFC09-D55C-7D45-8779-C32AF2BCF283}"/>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a:latin typeface="Arial" panose="020B0604020202020204" pitchFamily="34" charset="0"/>
              </a:rPr>
              <a:t>NETW4006-Lecture05 Part 2</a:t>
            </a:r>
          </a:p>
        </p:txBody>
      </p:sp>
      <p:sp>
        <p:nvSpPr>
          <p:cNvPr id="16387" name="Slide Number Placeholder 3">
            <a:extLst>
              <a:ext uri="{FF2B5EF4-FFF2-40B4-BE49-F238E27FC236}">
                <a16:creationId xmlns:a16="http://schemas.microsoft.com/office/drawing/2014/main" id="{4F675ABA-79E8-D842-843C-EDFB502996A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E062A5B2-1881-D54C-9D5B-7F08BC93D0C5}" type="slidenum">
              <a:rPr lang="en-US" altLang="en-US">
                <a:latin typeface="Arial" panose="020B0604020202020204" pitchFamily="34" charset="0"/>
              </a:rPr>
              <a:pPr eaLnBrk="1" hangingPunct="1"/>
              <a:t>27</a:t>
            </a:fld>
            <a:endParaRPr lang="en-US" altLang="en-US">
              <a:latin typeface="Arial" panose="020B0604020202020204" pitchFamily="34" charset="0"/>
            </a:endParaRPr>
          </a:p>
        </p:txBody>
      </p:sp>
      <p:sp>
        <p:nvSpPr>
          <p:cNvPr id="16388" name="Rectangle 2">
            <a:extLst>
              <a:ext uri="{FF2B5EF4-FFF2-40B4-BE49-F238E27FC236}">
                <a16:creationId xmlns:a16="http://schemas.microsoft.com/office/drawing/2014/main" id="{41B2CEC1-4F74-EE45-BCA4-BB7FD5FFEA70}"/>
              </a:ext>
            </a:extLst>
          </p:cNvPr>
          <p:cNvSpPr>
            <a:spLocks noGrp="1" noChangeArrowheads="1"/>
          </p:cNvSpPr>
          <p:nvPr>
            <p:ph type="title" idx="4294967295"/>
          </p:nvPr>
        </p:nvSpPr>
        <p:spPr/>
        <p:txBody>
          <a:bodyPr anchor="ctr"/>
          <a:lstStyle/>
          <a:p>
            <a:pPr eaLnBrk="1" hangingPunct="1"/>
            <a:r>
              <a:rPr lang="en-US" altLang="zh-TW">
                <a:ea typeface="新細明體" panose="02020500000000000000" pitchFamily="18" charset="-120"/>
              </a:rPr>
              <a:t>ICMP Ping Scan</a:t>
            </a:r>
            <a:endParaRPr lang="en-GB" altLang="en-US">
              <a:ea typeface="新細明體" panose="02020500000000000000" pitchFamily="18" charset="-120"/>
            </a:endParaRPr>
          </a:p>
        </p:txBody>
      </p:sp>
      <p:sp>
        <p:nvSpPr>
          <p:cNvPr id="16389" name="Rectangle 3">
            <a:extLst>
              <a:ext uri="{FF2B5EF4-FFF2-40B4-BE49-F238E27FC236}">
                <a16:creationId xmlns:a16="http://schemas.microsoft.com/office/drawing/2014/main" id="{F3A590FF-A421-E245-999D-09EA42B42465}"/>
              </a:ext>
            </a:extLst>
          </p:cNvPr>
          <p:cNvSpPr>
            <a:spLocks noGrp="1" noChangeArrowheads="1"/>
          </p:cNvSpPr>
          <p:nvPr>
            <p:ph type="body" idx="4294967295"/>
          </p:nvPr>
        </p:nvSpPr>
        <p:spPr/>
        <p:txBody>
          <a:bodyPr/>
          <a:lstStyle/>
          <a:p>
            <a:pPr eaLnBrk="1" hangingPunct="1">
              <a:lnSpc>
                <a:spcPct val="90000"/>
              </a:lnSpc>
              <a:defRPr/>
            </a:pPr>
            <a:r>
              <a:rPr lang="en-GB" dirty="0">
                <a:solidFill>
                  <a:srgbClr val="FF0000"/>
                </a:solidFill>
              </a:rPr>
              <a:t>ICMP echo (ping) request to destination IP </a:t>
            </a:r>
            <a:r>
              <a:rPr lang="en-GB" dirty="0"/>
              <a:t>@ </a:t>
            </a:r>
          </a:p>
          <a:p>
            <a:pPr lvl="1" eaLnBrk="1" hangingPunct="1">
              <a:lnSpc>
                <a:spcPct val="90000"/>
              </a:lnSpc>
              <a:defRPr/>
            </a:pPr>
            <a:r>
              <a:rPr lang="en-GB" dirty="0"/>
              <a:t>If an ICMP </a:t>
            </a:r>
            <a:r>
              <a:rPr lang="en-GB" dirty="0">
                <a:solidFill>
                  <a:srgbClr val="3333FF"/>
                </a:solidFill>
              </a:rPr>
              <a:t>echo reply (pong) received</a:t>
            </a:r>
            <a:r>
              <a:rPr lang="en-GB" dirty="0"/>
              <a:t>, </a:t>
            </a:r>
            <a:r>
              <a:rPr lang="en-GB" b="1" dirty="0">
                <a:solidFill>
                  <a:srgbClr val="00B050"/>
                </a:solidFill>
                <a:effectLst>
                  <a:outerShdw blurRad="38100" dist="38100" dir="2700000" algn="tl">
                    <a:srgbClr val="000000">
                      <a:alpha val="43137"/>
                    </a:srgbClr>
                  </a:outerShdw>
                </a:effectLst>
              </a:rPr>
              <a:t>station is </a:t>
            </a:r>
            <a:r>
              <a:rPr lang="en-NZ" b="1" dirty="0">
                <a:solidFill>
                  <a:srgbClr val="00B050"/>
                </a:solidFill>
                <a:effectLst>
                  <a:outerShdw blurRad="38100" dist="38100" dir="2700000" algn="tl">
                    <a:srgbClr val="000000">
                      <a:alpha val="43137"/>
                    </a:srgbClr>
                  </a:outerShdw>
                </a:effectLst>
              </a:rPr>
              <a:t>active</a:t>
            </a:r>
          </a:p>
          <a:p>
            <a:pPr lvl="1" eaLnBrk="1" hangingPunct="1">
              <a:lnSpc>
                <a:spcPct val="90000"/>
              </a:lnSpc>
              <a:defRPr/>
            </a:pPr>
            <a:r>
              <a:rPr lang="en-GB" dirty="0"/>
              <a:t>If </a:t>
            </a:r>
            <a:r>
              <a:rPr lang="en-GB" b="1" dirty="0">
                <a:solidFill>
                  <a:srgbClr val="00B050"/>
                </a:solidFill>
                <a:effectLst>
                  <a:outerShdw blurRad="38100" dist="38100" dir="2700000" algn="tl">
                    <a:srgbClr val="000000">
                      <a:alpha val="43137"/>
                    </a:srgbClr>
                  </a:outerShdw>
                </a:effectLst>
              </a:rPr>
              <a:t>no response -</a:t>
            </a:r>
            <a:r>
              <a:rPr lang="en-GB" dirty="0">
                <a:solidFill>
                  <a:srgbClr val="FF0000"/>
                </a:solidFill>
              </a:rPr>
              <a:t>station not active </a:t>
            </a:r>
            <a:r>
              <a:rPr lang="en-GB" dirty="0"/>
              <a:t>or </a:t>
            </a:r>
            <a:r>
              <a:rPr lang="en-GB" dirty="0">
                <a:solidFill>
                  <a:srgbClr val="FF0000"/>
                </a:solidFill>
                <a:effectLst>
                  <a:outerShdw blurRad="38100" dist="38100" dir="2700000" algn="tl">
                    <a:srgbClr val="000000">
                      <a:alpha val="43137"/>
                    </a:srgbClr>
                  </a:outerShdw>
                </a:effectLst>
              </a:rPr>
              <a:t>connection is filtered</a:t>
            </a:r>
          </a:p>
          <a:p>
            <a:pPr lvl="1" eaLnBrk="1" hangingPunct="1">
              <a:lnSpc>
                <a:spcPct val="90000"/>
              </a:lnSpc>
              <a:defRPr/>
            </a:pPr>
            <a:r>
              <a:rPr lang="en-GB" dirty="0"/>
              <a:t>ICMP does not have </a:t>
            </a:r>
            <a:br>
              <a:rPr lang="en-GB" dirty="0"/>
            </a:br>
            <a:r>
              <a:rPr lang="en-GB" dirty="0"/>
              <a:t>a notion of port </a:t>
            </a:r>
            <a:br>
              <a:rPr lang="en-GB" dirty="0"/>
            </a:br>
            <a:r>
              <a:rPr lang="en-GB" dirty="0"/>
              <a:t>numbers, it has types</a:t>
            </a:r>
            <a:br>
              <a:rPr lang="en-GB" dirty="0"/>
            </a:br>
            <a:r>
              <a:rPr lang="en-GB" dirty="0"/>
              <a:t>and codes</a:t>
            </a:r>
          </a:p>
        </p:txBody>
      </p:sp>
      <p:pic>
        <p:nvPicPr>
          <p:cNvPr id="16390" name="Picture 5" descr="ICMP-echo-ping-open">
            <a:extLst>
              <a:ext uri="{FF2B5EF4-FFF2-40B4-BE49-F238E27FC236}">
                <a16:creationId xmlns:a16="http://schemas.microsoft.com/office/drawing/2014/main" id="{85BA1C05-3BA9-024B-857D-44F06D24F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4581525"/>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674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a:extLst>
              <a:ext uri="{FF2B5EF4-FFF2-40B4-BE49-F238E27FC236}">
                <a16:creationId xmlns:a16="http://schemas.microsoft.com/office/drawing/2014/main" id="{56F777D0-B642-6741-AB10-402ADEB22BD3}"/>
              </a:ext>
            </a:extLst>
          </p:cNvPr>
          <p:cNvSpPr>
            <a:spLocks noGrp="1" noChangeArrowheads="1"/>
          </p:cNvSpPr>
          <p:nvPr>
            <p:ph type="title" idx="4294967295"/>
          </p:nvPr>
        </p:nvSpPr>
        <p:spPr>
          <a:xfrm>
            <a:off x="993873" y="96069"/>
            <a:ext cx="5102128" cy="760143"/>
          </a:xfrm>
        </p:spPr>
        <p:txBody>
          <a:bodyPr anchor="ctr"/>
          <a:lstStyle/>
          <a:p>
            <a:pPr algn="ctr" eaLnBrk="1" hangingPunct="1"/>
            <a:r>
              <a:rPr lang="en-NZ" altLang="en-US" dirty="0">
                <a:ea typeface="新細明體" panose="02020500000000000000" pitchFamily="18" charset="-120"/>
              </a:rPr>
              <a:t>ICMP Echo &amp; TCP ACK</a:t>
            </a:r>
            <a:endParaRPr lang="en-GB" altLang="en-US" dirty="0">
              <a:ea typeface="新細明體" panose="02020500000000000000" pitchFamily="18" charset="-120"/>
            </a:endParaRPr>
          </a:p>
        </p:txBody>
      </p:sp>
      <p:sp>
        <p:nvSpPr>
          <p:cNvPr id="17413" name="Rectangle 3">
            <a:extLst>
              <a:ext uri="{FF2B5EF4-FFF2-40B4-BE49-F238E27FC236}">
                <a16:creationId xmlns:a16="http://schemas.microsoft.com/office/drawing/2014/main" id="{34588B4C-1FDB-BF4D-AC63-0B898B8FAA49}"/>
              </a:ext>
            </a:extLst>
          </p:cNvPr>
          <p:cNvSpPr>
            <a:spLocks noGrp="1" noChangeArrowheads="1"/>
          </p:cNvSpPr>
          <p:nvPr>
            <p:ph type="body" idx="4294967295"/>
          </p:nvPr>
        </p:nvSpPr>
        <p:spPr>
          <a:xfrm>
            <a:off x="993873" y="1633896"/>
            <a:ext cx="10515600" cy="4351338"/>
          </a:xfrm>
        </p:spPr>
        <p:txBody>
          <a:bodyPr/>
          <a:lstStyle/>
          <a:p>
            <a:pPr eaLnBrk="1" hangingPunct="1">
              <a:defRPr/>
            </a:pPr>
            <a:r>
              <a:rPr lang="en-GB" dirty="0"/>
              <a:t>ICMP echo request + TCP ACK</a:t>
            </a:r>
          </a:p>
          <a:p>
            <a:pPr eaLnBrk="1" hangingPunct="1">
              <a:defRPr/>
            </a:pPr>
            <a:r>
              <a:rPr lang="en-GB" b="1" dirty="0">
                <a:solidFill>
                  <a:srgbClr val="00B050"/>
                </a:solidFill>
              </a:rPr>
              <a:t>Response if system alive &amp; if port 80 not filtered</a:t>
            </a:r>
          </a:p>
        </p:txBody>
      </p:sp>
      <p:pic>
        <p:nvPicPr>
          <p:cNvPr id="17414" name="Picture 4" descr="ICMP+ACK_open-ping">
            <a:extLst>
              <a:ext uri="{FF2B5EF4-FFF2-40B4-BE49-F238E27FC236}">
                <a16:creationId xmlns:a16="http://schemas.microsoft.com/office/drawing/2014/main" id="{4D2FD7D4-3FBF-1444-9C8A-AA4EAA633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937" y="3334544"/>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22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48D5F8C-11E0-5E46-BF77-88E2437E87DD}"/>
              </a:ext>
            </a:extLst>
          </p:cNvPr>
          <p:cNvSpPr>
            <a:spLocks noGrp="1"/>
          </p:cNvSpPr>
          <p:nvPr>
            <p:ph type="title"/>
          </p:nvPr>
        </p:nvSpPr>
        <p:spPr>
          <a:xfrm>
            <a:off x="839788" y="104776"/>
            <a:ext cx="10515600" cy="823912"/>
          </a:xfrm>
        </p:spPr>
        <p:txBody>
          <a:bodyPr/>
          <a:lstStyle/>
          <a:p>
            <a:r>
              <a:rPr lang="en-US" altLang="en-US" dirty="0"/>
              <a:t>Reconnaissance</a:t>
            </a:r>
          </a:p>
        </p:txBody>
      </p:sp>
      <p:graphicFrame>
        <p:nvGraphicFramePr>
          <p:cNvPr id="2" name="Content Placeholder 1">
            <a:extLst>
              <a:ext uri="{FF2B5EF4-FFF2-40B4-BE49-F238E27FC236}">
                <a16:creationId xmlns:a16="http://schemas.microsoft.com/office/drawing/2014/main" id="{8F03C1A9-B198-5440-AD9F-5F568C20FCEB}"/>
              </a:ext>
            </a:extLst>
          </p:cNvPr>
          <p:cNvGraphicFramePr>
            <a:graphicFrameLocks noGrp="1"/>
          </p:cNvGraphicFramePr>
          <p:nvPr>
            <p:ph sz="quarter" idx="4"/>
          </p:nvPr>
        </p:nvGraphicFramePr>
        <p:xfrm>
          <a:off x="6169027" y="1047134"/>
          <a:ext cx="3963116" cy="5506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5">
            <a:extLst>
              <a:ext uri="{FF2B5EF4-FFF2-40B4-BE49-F238E27FC236}">
                <a16:creationId xmlns:a16="http://schemas.microsoft.com/office/drawing/2014/main" id="{9BB1A06F-A61C-6A45-A41B-448391B0954F}"/>
              </a:ext>
            </a:extLst>
          </p:cNvPr>
          <p:cNvSpPr txBox="1">
            <a:spLocks noChangeArrowheads="1"/>
          </p:cNvSpPr>
          <p:nvPr/>
        </p:nvSpPr>
        <p:spPr bwMode="auto">
          <a:xfrm>
            <a:off x="839788" y="1811594"/>
            <a:ext cx="8382000"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800" dirty="0"/>
              <a:t> Reconnaissance</a:t>
            </a:r>
          </a:p>
          <a:p>
            <a:pPr>
              <a:spcBef>
                <a:spcPct val="50000"/>
              </a:spcBef>
              <a:buFontTx/>
              <a:buChar char="•"/>
            </a:pPr>
            <a:r>
              <a:rPr lang="en-US" altLang="en-US" sz="2800" dirty="0"/>
              <a:t> Scanning</a:t>
            </a:r>
          </a:p>
          <a:p>
            <a:pPr lvl="1">
              <a:spcBef>
                <a:spcPct val="50000"/>
              </a:spcBef>
              <a:buFontTx/>
              <a:buChar char="•"/>
            </a:pPr>
            <a:r>
              <a:rPr lang="en-US" altLang="en-US" sz="2800" dirty="0"/>
              <a:t> Network Mapping</a:t>
            </a:r>
          </a:p>
          <a:p>
            <a:pPr lvl="1">
              <a:spcBef>
                <a:spcPct val="50000"/>
              </a:spcBef>
              <a:buFontTx/>
              <a:buChar char="•"/>
            </a:pPr>
            <a:r>
              <a:rPr lang="en-US" altLang="en-US" sz="2800" dirty="0"/>
              <a:t> Port Scanning</a:t>
            </a:r>
          </a:p>
          <a:p>
            <a:pPr lvl="1">
              <a:spcBef>
                <a:spcPct val="50000"/>
              </a:spcBef>
              <a:buFontTx/>
              <a:buChar char="•"/>
            </a:pPr>
            <a:r>
              <a:rPr lang="en-US" altLang="en-US" sz="2800" dirty="0"/>
              <a:t> OS detection</a:t>
            </a:r>
          </a:p>
          <a:p>
            <a:pPr lvl="1">
              <a:spcBef>
                <a:spcPct val="50000"/>
              </a:spcBef>
              <a:buFontTx/>
              <a:buChar char="•"/>
            </a:pPr>
            <a:r>
              <a:rPr lang="en-US" altLang="en-US" sz="2800" dirty="0"/>
              <a:t> Vulnerability assessment</a:t>
            </a:r>
          </a:p>
        </p:txBody>
      </p:sp>
    </p:spTree>
    <p:extLst>
      <p:ext uri="{BB962C8B-B14F-4D97-AF65-F5344CB8AC3E}">
        <p14:creationId xmlns:p14="http://schemas.microsoft.com/office/powerpoint/2010/main" val="458751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a:extLst>
              <a:ext uri="{FF2B5EF4-FFF2-40B4-BE49-F238E27FC236}">
                <a16:creationId xmlns:a16="http://schemas.microsoft.com/office/drawing/2014/main" id="{0209CB24-B3BA-B64D-96AE-96B285A56298}"/>
              </a:ext>
            </a:extLst>
          </p:cNvPr>
          <p:cNvSpPr>
            <a:spLocks noGrp="1" noChangeArrowheads="1"/>
          </p:cNvSpPr>
          <p:nvPr>
            <p:ph type="body" idx="4294967295"/>
          </p:nvPr>
        </p:nvSpPr>
        <p:spPr>
          <a:xfrm>
            <a:off x="993873" y="1348696"/>
            <a:ext cx="8291512" cy="4924425"/>
          </a:xfrm>
        </p:spPr>
        <p:txBody>
          <a:bodyPr>
            <a:normAutofit fontScale="85000" lnSpcReduction="20000"/>
          </a:bodyPr>
          <a:lstStyle/>
          <a:p>
            <a:r>
              <a:rPr lang="en-US" altLang="zh-TW" dirty="0"/>
              <a:t>Take advantage of a vulnerability of FTP protocol.</a:t>
            </a:r>
          </a:p>
          <a:p>
            <a:r>
              <a:rPr lang="en-US" altLang="zh-TW" dirty="0"/>
              <a:t>Requires support for proxy ftp connections.</a:t>
            </a:r>
          </a:p>
          <a:p>
            <a:r>
              <a:rPr lang="en-US" altLang="zh-TW" dirty="0"/>
              <a:t>For example, </a:t>
            </a:r>
            <a:r>
              <a:rPr lang="en-US" altLang="zh-TW" dirty="0" err="1"/>
              <a:t>evil.com</a:t>
            </a:r>
            <a:r>
              <a:rPr lang="en-US" altLang="zh-TW" dirty="0"/>
              <a:t> can establish a control communication connection to FTP server-PI (protocol interpreter) of </a:t>
            </a:r>
            <a:r>
              <a:rPr lang="en-US" altLang="zh-TW" dirty="0" err="1"/>
              <a:t>target.com</a:t>
            </a:r>
            <a:r>
              <a:rPr lang="en-US" altLang="zh-TW" dirty="0"/>
              <a:t>.</a:t>
            </a:r>
          </a:p>
          <a:p>
            <a:r>
              <a:rPr lang="en-US" altLang="zh-TW" dirty="0"/>
              <a:t>Then it is able to request the server-PI to initiate an active server-DTP (data transfer process) to send a file ANYWHERE on the internet.</a:t>
            </a:r>
          </a:p>
          <a:p>
            <a:r>
              <a:rPr lang="en-US" altLang="zh-TW" dirty="0"/>
              <a:t>A port scanner can exploit this to scan TCP ports from a proxy ftp server.</a:t>
            </a:r>
          </a:p>
          <a:p>
            <a:r>
              <a:rPr lang="en-US" altLang="zh-TW" dirty="0"/>
              <a:t>Connect to an FTP server behind a firewall, and then scan ports that are more likely to be blocked.</a:t>
            </a:r>
          </a:p>
          <a:p>
            <a:r>
              <a:rPr lang="en-US" altLang="zh-TW" dirty="0"/>
              <a:t>If the ftp server allows reading from and writing to a directory (such as /incoming), you can send arbitrary data to ports that you do find open.</a:t>
            </a:r>
          </a:p>
        </p:txBody>
      </p:sp>
      <p:sp>
        <p:nvSpPr>
          <p:cNvPr id="9" name="Rectangle 2">
            <a:extLst>
              <a:ext uri="{FF2B5EF4-FFF2-40B4-BE49-F238E27FC236}">
                <a16:creationId xmlns:a16="http://schemas.microsoft.com/office/drawing/2014/main" id="{3BD65BD0-36E9-C44A-97ED-EED4D33ED280}"/>
              </a:ext>
            </a:extLst>
          </p:cNvPr>
          <p:cNvSpPr txBox="1">
            <a:spLocks noChangeArrowheads="1"/>
          </p:cNvSpPr>
          <p:nvPr/>
        </p:nvSpPr>
        <p:spPr>
          <a:xfrm>
            <a:off x="993873" y="96069"/>
            <a:ext cx="4050075" cy="760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altLang="en-US" dirty="0">
                <a:ea typeface="新細明體" panose="02020500000000000000" pitchFamily="18" charset="-120"/>
              </a:rPr>
              <a:t>FTP Bounce Scan</a:t>
            </a:r>
            <a:endParaRPr lang="en-GB" altLang="en-US" dirty="0">
              <a:ea typeface="新細明體" panose="02020500000000000000" pitchFamily="18" charset="-120"/>
            </a:endParaRPr>
          </a:p>
        </p:txBody>
      </p:sp>
    </p:spTree>
    <p:extLst>
      <p:ext uri="{BB962C8B-B14F-4D97-AF65-F5344CB8AC3E}">
        <p14:creationId xmlns:p14="http://schemas.microsoft.com/office/powerpoint/2010/main" val="1037740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a:extLst>
              <a:ext uri="{FF2B5EF4-FFF2-40B4-BE49-F238E27FC236}">
                <a16:creationId xmlns:a16="http://schemas.microsoft.com/office/drawing/2014/main" id="{0209CB24-B3BA-B64D-96AE-96B285A56298}"/>
              </a:ext>
            </a:extLst>
          </p:cNvPr>
          <p:cNvSpPr>
            <a:spLocks noGrp="1" noChangeArrowheads="1"/>
          </p:cNvSpPr>
          <p:nvPr>
            <p:ph type="body" idx="4294967295"/>
          </p:nvPr>
        </p:nvSpPr>
        <p:spPr>
          <a:xfrm>
            <a:off x="993873" y="1348696"/>
            <a:ext cx="8291512" cy="4924425"/>
          </a:xfrm>
        </p:spPr>
        <p:txBody>
          <a:bodyPr>
            <a:normAutofit fontScale="92500" lnSpcReduction="10000"/>
          </a:bodyPr>
          <a:lstStyle/>
          <a:p>
            <a:pPr marL="0" indent="0">
              <a:lnSpc>
                <a:spcPct val="80000"/>
              </a:lnSpc>
              <a:buNone/>
            </a:pPr>
            <a:r>
              <a:rPr lang="en-US" altLang="zh-TW" dirty="0">
                <a:cs typeface="Arial" charset="0"/>
              </a:rPr>
              <a:t>Advantages </a:t>
            </a:r>
            <a:endParaRPr lang="en-US" altLang="zh-TW" dirty="0">
              <a:ea typeface="新細明體" panose="02020500000000000000" pitchFamily="18" charset="-120"/>
            </a:endParaRPr>
          </a:p>
          <a:p>
            <a:pPr>
              <a:lnSpc>
                <a:spcPct val="80000"/>
              </a:lnSpc>
            </a:pPr>
            <a:r>
              <a:rPr lang="en-US" altLang="zh-TW" dirty="0">
                <a:ea typeface="新細明體" panose="02020500000000000000" pitchFamily="18" charset="-120"/>
              </a:rPr>
              <a:t>Use a FTP vulnerability: proxy</a:t>
            </a:r>
          </a:p>
          <a:p>
            <a:pPr>
              <a:lnSpc>
                <a:spcPct val="80000"/>
              </a:lnSpc>
            </a:pPr>
            <a:r>
              <a:rPr lang="en-US" altLang="zh-TW" dirty="0">
                <a:solidFill>
                  <a:srgbClr val="00B050"/>
                </a:solidFill>
                <a:ea typeface="新細明體" panose="02020500000000000000" pitchFamily="18" charset="-120"/>
              </a:rPr>
              <a:t>No required privileges., Harder to trace, Potential to bypass firewalls</a:t>
            </a:r>
            <a:r>
              <a:rPr lang="en-US" altLang="zh-TW" dirty="0">
                <a:ea typeface="新細明體" panose="02020500000000000000" pitchFamily="18" charset="-120"/>
              </a:rPr>
              <a:t>. </a:t>
            </a:r>
          </a:p>
          <a:p>
            <a:pPr marL="0" indent="0">
              <a:lnSpc>
                <a:spcPct val="80000"/>
              </a:lnSpc>
              <a:buNone/>
            </a:pPr>
            <a:r>
              <a:rPr lang="en-US" altLang="zh-TW" dirty="0">
                <a:cs typeface="Arial" charset="0"/>
              </a:rPr>
              <a:t>Disadvantages </a:t>
            </a:r>
            <a:endParaRPr lang="en-US" altLang="zh-TW" dirty="0">
              <a:ea typeface="新細明體" panose="02020500000000000000" pitchFamily="18" charset="-120"/>
            </a:endParaRPr>
          </a:p>
          <a:p>
            <a:pPr eaLnBrk="1" hangingPunct="1">
              <a:lnSpc>
                <a:spcPct val="80000"/>
              </a:lnSpc>
            </a:pPr>
            <a:r>
              <a:rPr lang="en-US" altLang="zh-TW" dirty="0">
                <a:ea typeface="新細明體" panose="02020500000000000000" pitchFamily="18" charset="-120"/>
              </a:rPr>
              <a:t>Requires a third host as proxy for FTP (passive)</a:t>
            </a:r>
          </a:p>
          <a:p>
            <a:pPr lvl="1" eaLnBrk="1" hangingPunct="1">
              <a:lnSpc>
                <a:spcPct val="80000"/>
              </a:lnSpc>
            </a:pPr>
            <a:r>
              <a:rPr lang="en-US" altLang="zh-TW" b="1" dirty="0">
                <a:solidFill>
                  <a:srgbClr val="00B050"/>
                </a:solidFill>
                <a:ea typeface="新細明體" panose="02020500000000000000" pitchFamily="18" charset="-120"/>
              </a:rPr>
              <a:t>Must be logged in. Slow, Many FTP servers have disabled the proxy features</a:t>
            </a:r>
          </a:p>
          <a:p>
            <a:pPr lvl="1" eaLnBrk="1" hangingPunct="1">
              <a:lnSpc>
                <a:spcPct val="80000"/>
              </a:lnSpc>
            </a:pPr>
            <a:r>
              <a:rPr lang="en-US" altLang="zh-TW" b="1" dirty="0">
                <a:solidFill>
                  <a:srgbClr val="00B050"/>
                </a:solidFill>
                <a:ea typeface="新細明體" panose="02020500000000000000" pitchFamily="18" charset="-120"/>
              </a:rPr>
              <a:t>Either Anonymous or User, </a:t>
            </a:r>
          </a:p>
          <a:p>
            <a:pPr lvl="1" eaLnBrk="1" hangingPunct="1">
              <a:lnSpc>
                <a:spcPct val="80000"/>
              </a:lnSpc>
            </a:pPr>
            <a:r>
              <a:rPr lang="en-GB" altLang="zh-TW" dirty="0">
                <a:ea typeface="新細明體" panose="02020500000000000000" pitchFamily="18" charset="-120"/>
              </a:rPr>
              <a:t>User sends PORT command to FTP server that redirects data towards different target host/port!</a:t>
            </a:r>
          </a:p>
          <a:p>
            <a:pPr eaLnBrk="1" hangingPunct="1">
              <a:lnSpc>
                <a:spcPct val="80000"/>
              </a:lnSpc>
            </a:pPr>
            <a:r>
              <a:rPr lang="en-US" altLang="zh-TW" sz="2000" dirty="0">
                <a:ea typeface="新細明體" panose="02020500000000000000" pitchFamily="18" charset="-120"/>
              </a:rPr>
              <a:t>User can send arbitrary data to open ports</a:t>
            </a:r>
          </a:p>
          <a:p>
            <a:pPr lvl="1" eaLnBrk="1" hangingPunct="1">
              <a:lnSpc>
                <a:spcPct val="80000"/>
              </a:lnSpc>
            </a:pPr>
            <a:r>
              <a:rPr lang="en-US" altLang="zh-TW" sz="2000" dirty="0">
                <a:ea typeface="新細明體" panose="02020500000000000000" pitchFamily="18" charset="-120"/>
              </a:rPr>
              <a:t>Don</a:t>
            </a:r>
            <a:r>
              <a:rPr lang="en-US" altLang="zh-TW" sz="2000" dirty="0">
                <a:latin typeface="Tahoma" panose="020B0604030504040204" pitchFamily="34" charset="0"/>
                <a:ea typeface="新細明體" panose="02020500000000000000" pitchFamily="18" charset="-120"/>
              </a:rPr>
              <a:t>’</a:t>
            </a:r>
            <a:r>
              <a:rPr lang="en-US" altLang="zh-TW" sz="2000" dirty="0">
                <a:ea typeface="新細明體" panose="02020500000000000000" pitchFamily="18" charset="-120"/>
              </a:rPr>
              <a:t>t accept connections from your FTP server</a:t>
            </a:r>
          </a:p>
          <a:p>
            <a:pPr lvl="1" eaLnBrk="1" hangingPunct="1">
              <a:lnSpc>
                <a:spcPct val="80000"/>
              </a:lnSpc>
            </a:pPr>
            <a:r>
              <a:rPr lang="en-US" altLang="zh-TW" sz="2000" dirty="0">
                <a:ea typeface="新細明體" panose="02020500000000000000" pitchFamily="18" charset="-120"/>
              </a:rPr>
              <a:t>Many FTP servers disable proxy</a:t>
            </a:r>
          </a:p>
          <a:p>
            <a:pPr lvl="1" eaLnBrk="1" hangingPunct="1">
              <a:lnSpc>
                <a:spcPct val="80000"/>
              </a:lnSpc>
            </a:pPr>
            <a:r>
              <a:rPr lang="en-US" altLang="zh-TW" sz="2000" dirty="0">
                <a:ea typeface="新細明體" panose="02020500000000000000" pitchFamily="18" charset="-120"/>
              </a:rPr>
              <a:t>This technique can be generalized to e.g. SMTP (spam)</a:t>
            </a:r>
          </a:p>
        </p:txBody>
      </p:sp>
      <p:sp>
        <p:nvSpPr>
          <p:cNvPr id="9" name="Rectangle 2">
            <a:extLst>
              <a:ext uri="{FF2B5EF4-FFF2-40B4-BE49-F238E27FC236}">
                <a16:creationId xmlns:a16="http://schemas.microsoft.com/office/drawing/2014/main" id="{3BD65BD0-36E9-C44A-97ED-EED4D33ED280}"/>
              </a:ext>
            </a:extLst>
          </p:cNvPr>
          <p:cNvSpPr txBox="1">
            <a:spLocks noChangeArrowheads="1"/>
          </p:cNvSpPr>
          <p:nvPr/>
        </p:nvSpPr>
        <p:spPr>
          <a:xfrm>
            <a:off x="993873" y="96069"/>
            <a:ext cx="4050075" cy="760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altLang="en-US" dirty="0">
                <a:ea typeface="新細明體" panose="02020500000000000000" pitchFamily="18" charset="-120"/>
              </a:rPr>
              <a:t>FTP Bounce Scan</a:t>
            </a:r>
            <a:endParaRPr lang="en-GB" altLang="en-US" dirty="0">
              <a:ea typeface="新細明體" panose="02020500000000000000" pitchFamily="18" charset="-120"/>
            </a:endParaRPr>
          </a:p>
        </p:txBody>
      </p:sp>
    </p:spTree>
    <p:extLst>
      <p:ext uri="{BB962C8B-B14F-4D97-AF65-F5344CB8AC3E}">
        <p14:creationId xmlns:p14="http://schemas.microsoft.com/office/powerpoint/2010/main" val="401935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a:extLst>
              <a:ext uri="{FF2B5EF4-FFF2-40B4-BE49-F238E27FC236}">
                <a16:creationId xmlns:a16="http://schemas.microsoft.com/office/drawing/2014/main" id="{5E971588-CAA4-5A4B-880E-799844E7E86E}"/>
              </a:ext>
            </a:extLst>
          </p:cNvPr>
          <p:cNvSpPr>
            <a:spLocks noGrp="1" noChangeArrowheads="1"/>
          </p:cNvSpPr>
          <p:nvPr>
            <p:ph type="title" idx="4294967295"/>
          </p:nvPr>
        </p:nvSpPr>
        <p:spPr>
          <a:xfrm>
            <a:off x="838200" y="119063"/>
            <a:ext cx="4724400" cy="740229"/>
          </a:xfrm>
        </p:spPr>
        <p:txBody>
          <a:bodyPr anchor="ctr"/>
          <a:lstStyle/>
          <a:p>
            <a:pPr eaLnBrk="1" hangingPunct="1"/>
            <a:r>
              <a:rPr lang="en-US" altLang="zh-TW" dirty="0">
                <a:ea typeface="新細明體" panose="02020500000000000000" pitchFamily="18" charset="-120"/>
              </a:rPr>
              <a:t>FTP Bounce Scan</a:t>
            </a:r>
            <a:endParaRPr lang="en-GB" altLang="en-US" dirty="0">
              <a:ea typeface="新細明體" panose="02020500000000000000" pitchFamily="18" charset="-120"/>
            </a:endParaRPr>
          </a:p>
        </p:txBody>
      </p:sp>
      <p:sp>
        <p:nvSpPr>
          <p:cNvPr id="21509" name="Rectangle 3">
            <a:extLst>
              <a:ext uri="{FF2B5EF4-FFF2-40B4-BE49-F238E27FC236}">
                <a16:creationId xmlns:a16="http://schemas.microsoft.com/office/drawing/2014/main" id="{92CA9EA7-732E-3049-A02F-864CA205C868}"/>
              </a:ext>
            </a:extLst>
          </p:cNvPr>
          <p:cNvSpPr>
            <a:spLocks noGrp="1" noChangeArrowheads="1"/>
          </p:cNvSpPr>
          <p:nvPr>
            <p:ph type="body" idx="4294967295"/>
          </p:nvPr>
        </p:nvSpPr>
        <p:spPr>
          <a:xfrm>
            <a:off x="838200" y="1667668"/>
            <a:ext cx="5448300" cy="4351338"/>
          </a:xfrm>
        </p:spPr>
        <p:txBody>
          <a:bodyPr/>
          <a:lstStyle/>
          <a:p>
            <a:pPr eaLnBrk="1" hangingPunct="1"/>
            <a:endParaRPr lang="en-GB" altLang="en-US" dirty="0"/>
          </a:p>
          <a:p>
            <a:pPr eaLnBrk="1" hangingPunct="1"/>
            <a:r>
              <a:rPr lang="en-GB" altLang="en-US" dirty="0">
                <a:solidFill>
                  <a:srgbClr val="00B050"/>
                </a:solidFill>
              </a:rPr>
              <a:t>Closed Port:</a:t>
            </a:r>
          </a:p>
          <a:p>
            <a:pPr lvl="1" eaLnBrk="1" hangingPunct="1"/>
            <a:r>
              <a:rPr lang="en-GB" altLang="en-US" sz="2000" dirty="0">
                <a:solidFill>
                  <a:srgbClr val="00B050"/>
                </a:solidFill>
              </a:rPr>
              <a:t>Send Port(IP@+Port) </a:t>
            </a:r>
            <a:br>
              <a:rPr lang="en-GB" altLang="en-US" sz="2000" dirty="0">
                <a:solidFill>
                  <a:srgbClr val="00B050"/>
                </a:solidFill>
              </a:rPr>
            </a:br>
            <a:r>
              <a:rPr lang="en-GB" altLang="en-US" sz="2000" dirty="0">
                <a:solidFill>
                  <a:srgbClr val="00B050"/>
                </a:solidFill>
              </a:rPr>
              <a:t>+ List (launch data connection)</a:t>
            </a:r>
            <a:br>
              <a:rPr lang="en-GB" altLang="en-US" sz="2000" dirty="0">
                <a:solidFill>
                  <a:srgbClr val="00B050"/>
                </a:solidFill>
              </a:rPr>
            </a:br>
            <a:r>
              <a:rPr lang="en-GB" altLang="en-US" sz="2000" dirty="0">
                <a:solidFill>
                  <a:srgbClr val="00B050"/>
                </a:solidFill>
              </a:rPr>
              <a:t>(or PUT to send arbitrary data)</a:t>
            </a:r>
          </a:p>
          <a:p>
            <a:pPr lvl="1" eaLnBrk="1" hangingPunct="1"/>
            <a:r>
              <a:rPr lang="en-GB" altLang="en-US" sz="2000" dirty="0">
                <a:solidFill>
                  <a:srgbClr val="00B050"/>
                </a:solidFill>
              </a:rPr>
              <a:t>FTP server can’t build the connection </a:t>
            </a:r>
          </a:p>
          <a:p>
            <a:pPr lvl="1" eaLnBrk="1" hangingPunct="1"/>
            <a:endParaRPr lang="en-NZ" altLang="en-US" sz="2000" dirty="0"/>
          </a:p>
          <a:p>
            <a:pPr lvl="1" eaLnBrk="1" hangingPunct="1"/>
            <a:endParaRPr lang="en-NZ" altLang="en-US" sz="2000" dirty="0"/>
          </a:p>
          <a:p>
            <a:pPr lvl="1" eaLnBrk="1" hangingPunct="1"/>
            <a:endParaRPr lang="en-NZ" altLang="en-US" sz="2000" dirty="0"/>
          </a:p>
          <a:p>
            <a:pPr eaLnBrk="1" hangingPunct="1"/>
            <a:r>
              <a:rPr lang="en-NZ" altLang="en-US" dirty="0">
                <a:solidFill>
                  <a:srgbClr val="3333FF"/>
                </a:solidFill>
              </a:rPr>
              <a:t>Open Port</a:t>
            </a:r>
            <a:r>
              <a:rPr lang="en-NZ" altLang="en-US" sz="2000" dirty="0">
                <a:solidFill>
                  <a:srgbClr val="3333FF"/>
                </a:solidFill>
              </a:rPr>
              <a:t>:</a:t>
            </a:r>
          </a:p>
          <a:p>
            <a:pPr lvl="1" eaLnBrk="1" hangingPunct="1"/>
            <a:r>
              <a:rPr lang="en-NZ" altLang="en-US" sz="2000" dirty="0">
                <a:solidFill>
                  <a:srgbClr val="3333FF"/>
                </a:solidFill>
              </a:rPr>
              <a:t>FTP Transfer is </a:t>
            </a:r>
            <a:br>
              <a:rPr lang="en-NZ" altLang="en-US" sz="2000" dirty="0">
                <a:solidFill>
                  <a:srgbClr val="3333FF"/>
                </a:solidFill>
              </a:rPr>
            </a:br>
            <a:r>
              <a:rPr lang="en-NZ" altLang="en-US" sz="2000" dirty="0">
                <a:solidFill>
                  <a:srgbClr val="3333FF"/>
                </a:solidFill>
              </a:rPr>
              <a:t>completed</a:t>
            </a:r>
            <a:endParaRPr lang="en-GB" altLang="en-US" sz="2000" dirty="0">
              <a:solidFill>
                <a:srgbClr val="3333FF"/>
              </a:solidFill>
            </a:endParaRPr>
          </a:p>
        </p:txBody>
      </p:sp>
      <p:pic>
        <p:nvPicPr>
          <p:cNvPr id="21510" name="Picture 4" descr="scan-bounce_closed">
            <a:extLst>
              <a:ext uri="{FF2B5EF4-FFF2-40B4-BE49-F238E27FC236}">
                <a16:creationId xmlns:a16="http://schemas.microsoft.com/office/drawing/2014/main" id="{68469C5C-AF2B-EF41-8533-B92B54EC9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209" y="2395537"/>
            <a:ext cx="47815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descr="scan-bounce_open">
            <a:extLst>
              <a:ext uri="{FF2B5EF4-FFF2-40B4-BE49-F238E27FC236}">
                <a16:creationId xmlns:a16="http://schemas.microsoft.com/office/drawing/2014/main" id="{BEC2F9CC-207C-9E4D-90BE-4BB4C8F72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871" y="4967288"/>
            <a:ext cx="47815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a:extLst>
              <a:ext uri="{FF2B5EF4-FFF2-40B4-BE49-F238E27FC236}">
                <a16:creationId xmlns:a16="http://schemas.microsoft.com/office/drawing/2014/main" id="{12CF9AE6-977A-A340-BBEA-4D3D87209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371" y="681037"/>
            <a:ext cx="4914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214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a:extLst>
              <a:ext uri="{FF2B5EF4-FFF2-40B4-BE49-F238E27FC236}">
                <a16:creationId xmlns:a16="http://schemas.microsoft.com/office/drawing/2014/main" id="{5E971588-CAA4-5A4B-880E-799844E7E86E}"/>
              </a:ext>
            </a:extLst>
          </p:cNvPr>
          <p:cNvSpPr>
            <a:spLocks noGrp="1" noChangeArrowheads="1"/>
          </p:cNvSpPr>
          <p:nvPr>
            <p:ph type="title" idx="4294967295"/>
          </p:nvPr>
        </p:nvSpPr>
        <p:spPr>
          <a:xfrm>
            <a:off x="838200" y="119063"/>
            <a:ext cx="4724400" cy="740229"/>
          </a:xfrm>
        </p:spPr>
        <p:txBody>
          <a:bodyPr anchor="ctr"/>
          <a:lstStyle/>
          <a:p>
            <a:pPr eaLnBrk="1" hangingPunct="1"/>
            <a:r>
              <a:rPr lang="en-US" altLang="zh-TW" dirty="0">
                <a:ea typeface="新細明體" panose="02020500000000000000" pitchFamily="18" charset="-120"/>
              </a:rPr>
              <a:t>FTP Bounce Scan</a:t>
            </a:r>
            <a:endParaRPr lang="en-GB" altLang="en-US" dirty="0">
              <a:ea typeface="新細明體" panose="02020500000000000000" pitchFamily="18" charset="-120"/>
            </a:endParaRPr>
          </a:p>
        </p:txBody>
      </p:sp>
      <p:sp>
        <p:nvSpPr>
          <p:cNvPr id="21509" name="Rectangle 3">
            <a:extLst>
              <a:ext uri="{FF2B5EF4-FFF2-40B4-BE49-F238E27FC236}">
                <a16:creationId xmlns:a16="http://schemas.microsoft.com/office/drawing/2014/main" id="{92CA9EA7-732E-3049-A02F-864CA205C868}"/>
              </a:ext>
            </a:extLst>
          </p:cNvPr>
          <p:cNvSpPr>
            <a:spLocks noGrp="1" noChangeArrowheads="1"/>
          </p:cNvSpPr>
          <p:nvPr>
            <p:ph type="body" idx="4294967295"/>
          </p:nvPr>
        </p:nvSpPr>
        <p:spPr>
          <a:xfrm>
            <a:off x="838200" y="859292"/>
            <a:ext cx="5448300" cy="4351338"/>
          </a:xfrm>
        </p:spPr>
        <p:txBody>
          <a:bodyPr/>
          <a:lstStyle/>
          <a:p>
            <a:pPr eaLnBrk="1" hangingPunct="1"/>
            <a:endParaRPr lang="en-GB" altLang="en-US" dirty="0"/>
          </a:p>
          <a:p>
            <a:pPr eaLnBrk="1" hangingPunct="1"/>
            <a:r>
              <a:rPr lang="en-GB" altLang="en-US" dirty="0">
                <a:solidFill>
                  <a:srgbClr val="FF0000"/>
                </a:solidFill>
              </a:rPr>
              <a:t>Failed Scan</a:t>
            </a:r>
            <a:endParaRPr lang="en-NZ" altLang="en-US" sz="2000" dirty="0"/>
          </a:p>
          <a:p>
            <a:pPr lvl="1" eaLnBrk="1" hangingPunct="1"/>
            <a:endParaRPr lang="en-NZ" altLang="en-US" sz="2000" dirty="0"/>
          </a:p>
          <a:p>
            <a:pPr lvl="1" eaLnBrk="1" hangingPunct="1"/>
            <a:endParaRPr lang="en-NZ" altLang="en-US" sz="2000" dirty="0"/>
          </a:p>
          <a:p>
            <a:pPr lvl="1" eaLnBrk="1" hangingPunct="1"/>
            <a:endParaRPr lang="en-NZ" altLang="en-US" sz="2000" dirty="0"/>
          </a:p>
          <a:p>
            <a:pPr lvl="1" eaLnBrk="1" hangingPunct="1"/>
            <a:endParaRPr lang="en-NZ" altLang="en-US" sz="2000" dirty="0"/>
          </a:p>
          <a:p>
            <a:pPr eaLnBrk="1" hangingPunct="1"/>
            <a:r>
              <a:rPr lang="en-NZ" altLang="en-US" dirty="0">
                <a:solidFill>
                  <a:srgbClr val="3333FF"/>
                </a:solidFill>
              </a:rPr>
              <a:t>Successful Scan</a:t>
            </a:r>
            <a:endParaRPr lang="en-NZ" altLang="en-US" sz="2000" dirty="0">
              <a:solidFill>
                <a:srgbClr val="3333FF"/>
              </a:solidFill>
            </a:endParaRPr>
          </a:p>
        </p:txBody>
      </p:sp>
      <p:pic>
        <p:nvPicPr>
          <p:cNvPr id="5" name="Picture 4">
            <a:extLst>
              <a:ext uri="{FF2B5EF4-FFF2-40B4-BE49-F238E27FC236}">
                <a16:creationId xmlns:a16="http://schemas.microsoft.com/office/drawing/2014/main" id="{0354F437-CAEF-7D1A-B69E-7D9EFAC12214}"/>
              </a:ext>
            </a:extLst>
          </p:cNvPr>
          <p:cNvPicPr>
            <a:picLocks noChangeAspect="1"/>
          </p:cNvPicPr>
          <p:nvPr/>
        </p:nvPicPr>
        <p:blipFill>
          <a:blip r:embed="rId2"/>
          <a:stretch>
            <a:fillRect/>
          </a:stretch>
        </p:blipFill>
        <p:spPr>
          <a:xfrm>
            <a:off x="3600450" y="1453811"/>
            <a:ext cx="6921500" cy="1054100"/>
          </a:xfrm>
          <a:prstGeom prst="rect">
            <a:avLst/>
          </a:prstGeom>
        </p:spPr>
      </p:pic>
      <p:pic>
        <p:nvPicPr>
          <p:cNvPr id="7" name="Picture 6">
            <a:extLst>
              <a:ext uri="{FF2B5EF4-FFF2-40B4-BE49-F238E27FC236}">
                <a16:creationId xmlns:a16="http://schemas.microsoft.com/office/drawing/2014/main" id="{4C977128-CAF3-FEDD-8F3C-4A9B4E0BFC86}"/>
              </a:ext>
            </a:extLst>
          </p:cNvPr>
          <p:cNvPicPr>
            <a:picLocks noChangeAspect="1"/>
          </p:cNvPicPr>
          <p:nvPr/>
        </p:nvPicPr>
        <p:blipFill>
          <a:blip r:embed="rId3"/>
          <a:stretch>
            <a:fillRect/>
          </a:stretch>
        </p:blipFill>
        <p:spPr>
          <a:xfrm>
            <a:off x="3562350" y="3221496"/>
            <a:ext cx="6959600" cy="3340100"/>
          </a:xfrm>
          <a:prstGeom prst="rect">
            <a:avLst/>
          </a:prstGeom>
        </p:spPr>
      </p:pic>
    </p:spTree>
    <p:extLst>
      <p:ext uri="{BB962C8B-B14F-4D97-AF65-F5344CB8AC3E}">
        <p14:creationId xmlns:p14="http://schemas.microsoft.com/office/powerpoint/2010/main" val="1564292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a:extLst>
              <a:ext uri="{FF2B5EF4-FFF2-40B4-BE49-F238E27FC236}">
                <a16:creationId xmlns:a16="http://schemas.microsoft.com/office/drawing/2014/main" id="{E9EF7646-F9E5-8142-9C56-80632F57FD42}"/>
              </a:ext>
            </a:extLst>
          </p:cNvPr>
          <p:cNvSpPr>
            <a:spLocks noGrp="1" noChangeArrowheads="1"/>
          </p:cNvSpPr>
          <p:nvPr>
            <p:ph type="title" idx="4294967295"/>
          </p:nvPr>
        </p:nvSpPr>
        <p:spPr/>
        <p:txBody>
          <a:bodyPr anchor="ctr"/>
          <a:lstStyle/>
          <a:p>
            <a:pPr eaLnBrk="1" hangingPunct="1"/>
            <a:r>
              <a:rPr lang="en-US" altLang="en-US"/>
              <a:t>UDP Scan</a:t>
            </a:r>
          </a:p>
        </p:txBody>
      </p:sp>
      <p:sp>
        <p:nvSpPr>
          <p:cNvPr id="4" name="Rectangle 3">
            <a:extLst>
              <a:ext uri="{FF2B5EF4-FFF2-40B4-BE49-F238E27FC236}">
                <a16:creationId xmlns:a16="http://schemas.microsoft.com/office/drawing/2014/main" id="{B3D4479D-DDF7-D14A-B792-247F9B3A3A69}"/>
              </a:ext>
            </a:extLst>
          </p:cNvPr>
          <p:cNvSpPr txBox="1">
            <a:spLocks noChangeArrowheads="1"/>
          </p:cNvSpPr>
          <p:nvPr/>
        </p:nvSpPr>
        <p:spPr>
          <a:xfrm>
            <a:off x="1149544" y="1153886"/>
            <a:ext cx="8382000" cy="53340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solidFill>
                  <a:schemeClr val="accent2"/>
                </a:solidFill>
              </a:rPr>
              <a:t>UDP ICMP port unreachable scanning</a:t>
            </a:r>
          </a:p>
          <a:p>
            <a:pPr lvl="1"/>
            <a:r>
              <a:rPr lang="en-US" altLang="zh-TW" dirty="0"/>
              <a:t>UDP protocol instead of TCP</a:t>
            </a:r>
          </a:p>
          <a:p>
            <a:pPr lvl="1"/>
            <a:r>
              <a:rPr lang="en-US" altLang="zh-TW" dirty="0"/>
              <a:t>Protocol is simpler, but the scanning is more difficult</a:t>
            </a:r>
          </a:p>
          <a:p>
            <a:pPr lvl="2"/>
            <a:r>
              <a:rPr lang="en-US" altLang="zh-TW" dirty="0"/>
              <a:t>Open ports don’t have to send an  acknowledgement.</a:t>
            </a:r>
          </a:p>
          <a:p>
            <a:pPr lvl="2"/>
            <a:r>
              <a:rPr lang="en-US" altLang="zh-TW" dirty="0"/>
              <a:t>Closed ports aren’t even required to send an error packet.</a:t>
            </a:r>
          </a:p>
          <a:p>
            <a:pPr lvl="1"/>
            <a:r>
              <a:rPr lang="en-US" altLang="zh-TW" dirty="0"/>
              <a:t>Most hosts do send an </a:t>
            </a:r>
            <a:r>
              <a:rPr lang="en-US" altLang="zh-TW" dirty="0">
                <a:solidFill>
                  <a:srgbClr val="FF0000"/>
                </a:solidFill>
              </a:rPr>
              <a:t>ICMP_PORT_UNREACH </a:t>
            </a:r>
            <a:r>
              <a:rPr lang="en-US" altLang="zh-TW" dirty="0"/>
              <a:t>error when you send a packet to a closed UDP port.</a:t>
            </a:r>
          </a:p>
          <a:p>
            <a:pPr lvl="2"/>
            <a:r>
              <a:rPr lang="en-US" altLang="zh-TW" dirty="0"/>
              <a:t>Can find out if a port is NOT open.</a:t>
            </a:r>
          </a:p>
          <a:p>
            <a:pPr lvl="1"/>
            <a:r>
              <a:rPr lang="en-US" altLang="zh-TW" dirty="0"/>
              <a:t>Neither UDP packets, nor the ICMP errors are guaranteed to arrive.</a:t>
            </a:r>
          </a:p>
          <a:p>
            <a:pPr lvl="2"/>
            <a:r>
              <a:rPr lang="en-US" altLang="zh-TW" dirty="0"/>
              <a:t>Retransmission of packets is required for packets that appear to be lost</a:t>
            </a:r>
          </a:p>
          <a:p>
            <a:pPr lvl="2"/>
            <a:r>
              <a:rPr lang="en-US" altLang="zh-TW" dirty="0"/>
              <a:t>Otherwise, we will have many false positives.</a:t>
            </a:r>
          </a:p>
          <a:p>
            <a:pPr lvl="1"/>
            <a:r>
              <a:rPr lang="en-US" altLang="zh-TW" dirty="0"/>
              <a:t>Disadvantages</a:t>
            </a:r>
          </a:p>
          <a:p>
            <a:pPr lvl="2"/>
            <a:r>
              <a:rPr lang="en-US" altLang="zh-TW" dirty="0"/>
              <a:t>Slow: the ICMP error message rate is limited.</a:t>
            </a:r>
          </a:p>
          <a:p>
            <a:pPr lvl="2"/>
            <a:r>
              <a:rPr lang="en-US" altLang="zh-TW" dirty="0"/>
              <a:t>Need to be root for access to raw ICMP socket.</a:t>
            </a:r>
          </a:p>
          <a:p>
            <a:pPr lvl="1"/>
            <a:endParaRPr lang="en-US" altLang="zh-TW" dirty="0"/>
          </a:p>
        </p:txBody>
      </p:sp>
    </p:spTree>
    <p:extLst>
      <p:ext uri="{BB962C8B-B14F-4D97-AF65-F5344CB8AC3E}">
        <p14:creationId xmlns:p14="http://schemas.microsoft.com/office/powerpoint/2010/main" val="2360398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a:extLst>
              <a:ext uri="{FF2B5EF4-FFF2-40B4-BE49-F238E27FC236}">
                <a16:creationId xmlns:a16="http://schemas.microsoft.com/office/drawing/2014/main" id="{E9EF7646-F9E5-8142-9C56-80632F57FD42}"/>
              </a:ext>
            </a:extLst>
          </p:cNvPr>
          <p:cNvSpPr>
            <a:spLocks noGrp="1" noChangeArrowheads="1"/>
          </p:cNvSpPr>
          <p:nvPr>
            <p:ph type="title" idx="4294967295"/>
          </p:nvPr>
        </p:nvSpPr>
        <p:spPr/>
        <p:txBody>
          <a:bodyPr anchor="ctr"/>
          <a:lstStyle/>
          <a:p>
            <a:pPr eaLnBrk="1" hangingPunct="1"/>
            <a:r>
              <a:rPr lang="en-US" altLang="en-US"/>
              <a:t>UDP Scan</a:t>
            </a:r>
          </a:p>
        </p:txBody>
      </p:sp>
      <p:sp>
        <p:nvSpPr>
          <p:cNvPr id="22533" name="Rectangle 3">
            <a:extLst>
              <a:ext uri="{FF2B5EF4-FFF2-40B4-BE49-F238E27FC236}">
                <a16:creationId xmlns:a16="http://schemas.microsoft.com/office/drawing/2014/main" id="{006644CC-49A4-764B-8519-50DB4F6C2621}"/>
              </a:ext>
            </a:extLst>
          </p:cNvPr>
          <p:cNvSpPr>
            <a:spLocks noGrp="1" noChangeArrowheads="1"/>
          </p:cNvSpPr>
          <p:nvPr>
            <p:ph type="body" idx="4294967295"/>
          </p:nvPr>
        </p:nvSpPr>
        <p:spPr>
          <a:xfrm>
            <a:off x="1149544" y="1442584"/>
            <a:ext cx="8362950" cy="4464050"/>
          </a:xfrm>
        </p:spPr>
        <p:txBody>
          <a:bodyPr/>
          <a:lstStyle/>
          <a:p>
            <a:pPr eaLnBrk="1" hangingPunct="1"/>
            <a:r>
              <a:rPr lang="en-US" altLang="zh-TW" dirty="0">
                <a:solidFill>
                  <a:srgbClr val="3333FF"/>
                </a:solidFill>
                <a:ea typeface="新細明體" panose="02020500000000000000" pitchFamily="18" charset="-120"/>
              </a:rPr>
              <a:t>Scan is more difficult</a:t>
            </a:r>
          </a:p>
          <a:p>
            <a:pPr lvl="1" eaLnBrk="1" hangingPunct="1"/>
            <a:r>
              <a:rPr lang="en-US" altLang="zh-TW" dirty="0">
                <a:solidFill>
                  <a:srgbClr val="00B050"/>
                </a:solidFill>
                <a:ea typeface="新細明體" panose="02020500000000000000" pitchFamily="18" charset="-120"/>
              </a:rPr>
              <a:t>No ACK from open ports</a:t>
            </a:r>
          </a:p>
          <a:p>
            <a:pPr lvl="1" eaLnBrk="1" hangingPunct="1"/>
            <a:r>
              <a:rPr lang="en-US" altLang="zh-TW" dirty="0">
                <a:ea typeface="新細明體" panose="02020500000000000000" pitchFamily="18" charset="-120"/>
              </a:rPr>
              <a:t>Most host send an ICMP_ Port_ Unreached error when you send a packet to a closed UDP port.</a:t>
            </a:r>
          </a:p>
          <a:p>
            <a:pPr eaLnBrk="1" hangingPunct="1"/>
            <a:r>
              <a:rPr lang="en-US" altLang="zh-TW" dirty="0">
                <a:ea typeface="新細明體" panose="02020500000000000000" pitchFamily="18" charset="-120"/>
              </a:rPr>
              <a:t>Reading ICMP packets </a:t>
            </a:r>
            <a:r>
              <a:rPr lang="en-US" altLang="zh-TW" dirty="0">
                <a:solidFill>
                  <a:srgbClr val="00B050"/>
                </a:solidFill>
                <a:ea typeface="新細明體" panose="02020500000000000000" pitchFamily="18" charset="-120"/>
              </a:rPr>
              <a:t>requires root privileges</a:t>
            </a:r>
          </a:p>
          <a:p>
            <a:pPr eaLnBrk="1" hangingPunct="1"/>
            <a:r>
              <a:rPr lang="en-US" altLang="zh-TW" dirty="0">
                <a:solidFill>
                  <a:srgbClr val="00B050"/>
                </a:solidFill>
                <a:ea typeface="新細明體" panose="02020500000000000000" pitchFamily="18" charset="-120"/>
              </a:rPr>
              <a:t>Can find out if system is alive</a:t>
            </a:r>
          </a:p>
          <a:p>
            <a:pPr eaLnBrk="1" hangingPunct="1"/>
            <a:r>
              <a:rPr lang="en-GB" altLang="zh-TW" dirty="0">
                <a:solidFill>
                  <a:srgbClr val="3333FF"/>
                </a:solidFill>
                <a:ea typeface="新細明體" panose="02020500000000000000" pitchFamily="18" charset="-120"/>
              </a:rPr>
              <a:t>If ICMP is filtered, no response to UDP ping</a:t>
            </a:r>
            <a:br>
              <a:rPr lang="en-GB" altLang="zh-TW" dirty="0">
                <a:solidFill>
                  <a:srgbClr val="3333FF"/>
                </a:solidFill>
                <a:ea typeface="新細明體" panose="02020500000000000000" pitchFamily="18" charset="-120"/>
              </a:rPr>
            </a:br>
            <a:endParaRPr lang="en-US" altLang="zh-TW" dirty="0">
              <a:solidFill>
                <a:srgbClr val="3333FF"/>
              </a:solidFill>
              <a:ea typeface="新細明體" panose="02020500000000000000" pitchFamily="18" charset="-120"/>
            </a:endParaRPr>
          </a:p>
        </p:txBody>
      </p:sp>
    </p:spTree>
    <p:extLst>
      <p:ext uri="{BB962C8B-B14F-4D97-AF65-F5344CB8AC3E}">
        <p14:creationId xmlns:p14="http://schemas.microsoft.com/office/powerpoint/2010/main" val="957773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a:extLst>
              <a:ext uri="{FF2B5EF4-FFF2-40B4-BE49-F238E27FC236}">
                <a16:creationId xmlns:a16="http://schemas.microsoft.com/office/drawing/2014/main" id="{24411C56-2E06-7545-9F21-4D4F5D999BCC}"/>
              </a:ext>
            </a:extLst>
          </p:cNvPr>
          <p:cNvSpPr>
            <a:spLocks noGrp="1" noChangeArrowheads="1"/>
          </p:cNvSpPr>
          <p:nvPr>
            <p:ph type="title" idx="4294967295"/>
          </p:nvPr>
        </p:nvSpPr>
        <p:spPr/>
        <p:txBody>
          <a:bodyPr anchor="ctr"/>
          <a:lstStyle/>
          <a:p>
            <a:pPr eaLnBrk="1" hangingPunct="1"/>
            <a:r>
              <a:rPr lang="en-US" altLang="en-US"/>
              <a:t>UDP Ping Scan</a:t>
            </a:r>
            <a:endParaRPr lang="en-GB" altLang="en-US"/>
          </a:p>
        </p:txBody>
      </p:sp>
      <p:sp>
        <p:nvSpPr>
          <p:cNvPr id="23557" name="Rectangle 3">
            <a:extLst>
              <a:ext uri="{FF2B5EF4-FFF2-40B4-BE49-F238E27FC236}">
                <a16:creationId xmlns:a16="http://schemas.microsoft.com/office/drawing/2014/main" id="{ED0AA42D-A73D-E748-97F2-05A77162A43B}"/>
              </a:ext>
            </a:extLst>
          </p:cNvPr>
          <p:cNvSpPr>
            <a:spLocks noGrp="1" noChangeArrowheads="1"/>
          </p:cNvSpPr>
          <p:nvPr>
            <p:ph type="body" idx="4294967295"/>
          </p:nvPr>
        </p:nvSpPr>
        <p:spPr>
          <a:xfrm>
            <a:off x="1149544" y="1580696"/>
            <a:ext cx="10515600" cy="4351338"/>
          </a:xfrm>
        </p:spPr>
        <p:txBody>
          <a:bodyPr/>
          <a:lstStyle/>
          <a:p>
            <a:pPr eaLnBrk="1" hangingPunct="1">
              <a:defRPr/>
            </a:pPr>
            <a:r>
              <a:rPr lang="en-NZ" dirty="0">
                <a:solidFill>
                  <a:srgbClr val="3333FF"/>
                </a:solidFill>
              </a:rPr>
              <a:t>Closed Port:</a:t>
            </a:r>
          </a:p>
          <a:p>
            <a:pPr lvl="1" eaLnBrk="1" hangingPunct="1">
              <a:defRPr/>
            </a:pPr>
            <a:r>
              <a:rPr lang="en-GB" dirty="0">
                <a:solidFill>
                  <a:srgbClr val="3333FF"/>
                </a:solidFill>
              </a:rPr>
              <a:t>UDP ping,</a:t>
            </a:r>
          </a:p>
          <a:p>
            <a:pPr lvl="1" eaLnBrk="1" hangingPunct="1">
              <a:buFont typeface="Wingdings" pitchFamily="2" charset="2"/>
              <a:buNone/>
              <a:defRPr/>
            </a:pPr>
            <a:r>
              <a:rPr lang="en-GB" dirty="0">
                <a:solidFill>
                  <a:srgbClr val="3333FF"/>
                </a:solidFill>
              </a:rPr>
              <a:t> If ICMP  Port Unreachable </a:t>
            </a:r>
            <a:br>
              <a:rPr lang="en-GB" dirty="0">
                <a:solidFill>
                  <a:srgbClr val="3333FF"/>
                </a:solidFill>
              </a:rPr>
            </a:br>
            <a:r>
              <a:rPr lang="en-GB" dirty="0">
                <a:solidFill>
                  <a:srgbClr val="3333FF"/>
                </a:solidFill>
              </a:rPr>
              <a:t>system is alive</a:t>
            </a:r>
          </a:p>
          <a:p>
            <a:pPr lvl="1" eaLnBrk="1" hangingPunct="1">
              <a:buFont typeface="Wingdings" pitchFamily="2" charset="2"/>
              <a:buNone/>
              <a:defRPr/>
            </a:pPr>
            <a:endParaRPr lang="en-NZ" dirty="0"/>
          </a:p>
          <a:p>
            <a:pPr eaLnBrk="1" hangingPunct="1">
              <a:defRPr/>
            </a:pPr>
            <a:r>
              <a:rPr lang="en-NZ" dirty="0">
                <a:solidFill>
                  <a:srgbClr val="00B050"/>
                </a:solidFill>
              </a:rPr>
              <a:t>Open Port:</a:t>
            </a:r>
          </a:p>
          <a:p>
            <a:pPr lvl="1" eaLnBrk="1" hangingPunct="1">
              <a:defRPr/>
            </a:pPr>
            <a:r>
              <a:rPr lang="en-GB" dirty="0">
                <a:solidFill>
                  <a:srgbClr val="00B050"/>
                </a:solidFill>
              </a:rPr>
              <a:t>If no response: remote system unavailable</a:t>
            </a:r>
            <a:r>
              <a:rPr lang="en-GB" dirty="0"/>
              <a:t>. </a:t>
            </a:r>
          </a:p>
          <a:p>
            <a:pPr lvl="1" eaLnBrk="1" hangingPunct="1">
              <a:defRPr/>
            </a:pPr>
            <a:r>
              <a:rPr lang="en-GB" dirty="0"/>
              <a:t>Could be incorrect because UDP applications don’t necessarily send a response to empty requests</a:t>
            </a:r>
          </a:p>
          <a:p>
            <a:pPr lvl="1" eaLnBrk="1" hangingPunct="1">
              <a:buFont typeface="Wingdings" pitchFamily="2" charset="2"/>
              <a:buNone/>
              <a:defRPr/>
            </a:pPr>
            <a:endParaRPr lang="en-GB" dirty="0">
              <a:solidFill>
                <a:schemeClr val="bg2">
                  <a:lumMod val="60000"/>
                  <a:lumOff val="40000"/>
                </a:schemeClr>
              </a:solidFill>
            </a:endParaRPr>
          </a:p>
        </p:txBody>
      </p:sp>
      <p:pic>
        <p:nvPicPr>
          <p:cNvPr id="23558" name="Picture 4" descr="UDP_ping-scan">
            <a:extLst>
              <a:ext uri="{FF2B5EF4-FFF2-40B4-BE49-F238E27FC236}">
                <a16:creationId xmlns:a16="http://schemas.microsoft.com/office/drawing/2014/main" id="{08A4E11D-26F9-A24E-95BC-3BC0E8838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916113"/>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007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411CBEE-BD89-9249-832F-CAD3990445DF}"/>
              </a:ext>
            </a:extLst>
          </p:cNvPr>
          <p:cNvSpPr>
            <a:spLocks noGrp="1" noChangeArrowheads="1"/>
          </p:cNvSpPr>
          <p:nvPr>
            <p:ph type="title"/>
          </p:nvPr>
        </p:nvSpPr>
        <p:spPr/>
        <p:txBody>
          <a:bodyPr/>
          <a:lstStyle/>
          <a:p>
            <a:pPr eaLnBrk="1" hangingPunct="1"/>
            <a:r>
              <a:rPr lang="en-US" altLang="zh-TW"/>
              <a:t>Scanning for </a:t>
            </a:r>
            <a:r>
              <a:rPr lang="en-US" altLang="zh-TW">
                <a:solidFill>
                  <a:srgbClr val="0000FF"/>
                </a:solidFill>
              </a:rPr>
              <a:t>UDP</a:t>
            </a:r>
            <a:r>
              <a:rPr lang="en-US" altLang="zh-TW"/>
              <a:t> Ports</a:t>
            </a:r>
          </a:p>
        </p:txBody>
      </p:sp>
      <p:grpSp>
        <p:nvGrpSpPr>
          <p:cNvPr id="16387" name="Group 32">
            <a:extLst>
              <a:ext uri="{FF2B5EF4-FFF2-40B4-BE49-F238E27FC236}">
                <a16:creationId xmlns:a16="http://schemas.microsoft.com/office/drawing/2014/main" id="{23E1A16B-94EB-7C44-B334-779D99DCD167}"/>
              </a:ext>
            </a:extLst>
          </p:cNvPr>
          <p:cNvGrpSpPr>
            <a:grpSpLocks/>
          </p:cNvGrpSpPr>
          <p:nvPr/>
        </p:nvGrpSpPr>
        <p:grpSpPr bwMode="auto">
          <a:xfrm>
            <a:off x="1992314" y="7532688"/>
            <a:ext cx="2738437" cy="3600450"/>
            <a:chOff x="248" y="1344"/>
            <a:chExt cx="1725" cy="2268"/>
          </a:xfrm>
        </p:grpSpPr>
        <p:sp>
          <p:nvSpPr>
            <p:cNvPr id="16411" name="Line 4">
              <a:extLst>
                <a:ext uri="{FF2B5EF4-FFF2-40B4-BE49-F238E27FC236}">
                  <a16:creationId xmlns:a16="http://schemas.microsoft.com/office/drawing/2014/main" id="{470DB8E8-5E45-8449-98EB-D3FC0569CEB1}"/>
                </a:ext>
              </a:extLst>
            </p:cNvPr>
            <p:cNvSpPr>
              <a:spLocks noChangeShapeType="1"/>
            </p:cNvSpPr>
            <p:nvPr/>
          </p:nvSpPr>
          <p:spPr bwMode="auto">
            <a:xfrm>
              <a:off x="52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2" name="Line 5">
              <a:extLst>
                <a:ext uri="{FF2B5EF4-FFF2-40B4-BE49-F238E27FC236}">
                  <a16:creationId xmlns:a16="http://schemas.microsoft.com/office/drawing/2014/main" id="{B45CA98A-34F6-A444-AB0A-9695FFBDE25D}"/>
                </a:ext>
              </a:extLst>
            </p:cNvPr>
            <p:cNvSpPr>
              <a:spLocks noChangeShapeType="1"/>
            </p:cNvSpPr>
            <p:nvPr/>
          </p:nvSpPr>
          <p:spPr bwMode="auto">
            <a:xfrm>
              <a:off x="170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3" name="Text Box 6">
              <a:extLst>
                <a:ext uri="{FF2B5EF4-FFF2-40B4-BE49-F238E27FC236}">
                  <a16:creationId xmlns:a16="http://schemas.microsoft.com/office/drawing/2014/main" id="{B0A69B8B-11E2-1148-A837-6B632AA1502D}"/>
                </a:ext>
              </a:extLst>
            </p:cNvPr>
            <p:cNvSpPr txBox="1">
              <a:spLocks noChangeArrowheads="1"/>
            </p:cNvSpPr>
            <p:nvPr/>
          </p:nvSpPr>
          <p:spPr bwMode="auto">
            <a:xfrm>
              <a:off x="248" y="1570"/>
              <a:ext cx="5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Nmap</a:t>
              </a:r>
            </a:p>
          </p:txBody>
        </p:sp>
        <p:sp>
          <p:nvSpPr>
            <p:cNvPr id="16414" name="Text Box 7">
              <a:extLst>
                <a:ext uri="{FF2B5EF4-FFF2-40B4-BE49-F238E27FC236}">
                  <a16:creationId xmlns:a16="http://schemas.microsoft.com/office/drawing/2014/main" id="{5161D98C-C31A-4B4B-8BF2-D6BD91711315}"/>
                </a:ext>
              </a:extLst>
            </p:cNvPr>
            <p:cNvSpPr txBox="1">
              <a:spLocks noChangeArrowheads="1"/>
            </p:cNvSpPr>
            <p:nvPr/>
          </p:nvSpPr>
          <p:spPr bwMode="auto">
            <a:xfrm>
              <a:off x="1519" y="157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Host</a:t>
              </a:r>
            </a:p>
          </p:txBody>
        </p:sp>
        <p:sp>
          <p:nvSpPr>
            <p:cNvPr id="16415" name="Text Box 8">
              <a:extLst>
                <a:ext uri="{FF2B5EF4-FFF2-40B4-BE49-F238E27FC236}">
                  <a16:creationId xmlns:a16="http://schemas.microsoft.com/office/drawing/2014/main" id="{0306FE1B-2E9C-714D-A82A-A0BB1611AA7C}"/>
                </a:ext>
              </a:extLst>
            </p:cNvPr>
            <p:cNvSpPr txBox="1">
              <a:spLocks noChangeArrowheads="1"/>
            </p:cNvSpPr>
            <p:nvPr/>
          </p:nvSpPr>
          <p:spPr bwMode="auto">
            <a:xfrm>
              <a:off x="748" y="1344"/>
              <a:ext cx="725"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000">
                  <a:solidFill>
                    <a:srgbClr val="008000"/>
                  </a:solidFill>
                  <a:latin typeface="Arial" panose="020B0604020202020204" pitchFamily="34" charset="0"/>
                  <a:ea typeface="新細明體" panose="02020500000000000000" pitchFamily="18" charset="-120"/>
                </a:rPr>
                <a:t>Connect</a:t>
              </a:r>
            </a:p>
          </p:txBody>
        </p:sp>
        <p:sp>
          <p:nvSpPr>
            <p:cNvPr id="16416" name="Line 10">
              <a:extLst>
                <a:ext uri="{FF2B5EF4-FFF2-40B4-BE49-F238E27FC236}">
                  <a16:creationId xmlns:a16="http://schemas.microsoft.com/office/drawing/2014/main" id="{11235415-9E6B-D343-9B0B-EBBD452E42DF}"/>
                </a:ext>
              </a:extLst>
            </p:cNvPr>
            <p:cNvSpPr>
              <a:spLocks noChangeShapeType="1"/>
            </p:cNvSpPr>
            <p:nvPr/>
          </p:nvSpPr>
          <p:spPr bwMode="auto">
            <a:xfrm>
              <a:off x="567" y="2115"/>
              <a:ext cx="1088" cy="22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006AC16B-C8A8-3A42-AF0A-73F6C9FF98D9}"/>
                </a:ext>
              </a:extLst>
            </p:cNvPr>
            <p:cNvSpPr txBox="1">
              <a:spLocks noChangeArrowheads="1"/>
            </p:cNvSpPr>
            <p:nvPr/>
          </p:nvSpPr>
          <p:spPr bwMode="auto">
            <a:xfrm>
              <a:off x="612" y="1842"/>
              <a:ext cx="11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1800">
                  <a:latin typeface="Arial" panose="020B0604020202020204" pitchFamily="34" charset="0"/>
                  <a:ea typeface="新細明體" panose="02020500000000000000" pitchFamily="18" charset="-120"/>
                </a:rPr>
                <a:t>Empty UDP Packet</a:t>
              </a:r>
            </a:p>
          </p:txBody>
        </p:sp>
        <p:sp>
          <p:nvSpPr>
            <p:cNvPr id="16418" name="Text Box 12">
              <a:extLst>
                <a:ext uri="{FF2B5EF4-FFF2-40B4-BE49-F238E27FC236}">
                  <a16:creationId xmlns:a16="http://schemas.microsoft.com/office/drawing/2014/main" id="{E3F2A600-2710-154D-BE1A-AC0F4766C7D5}"/>
                </a:ext>
              </a:extLst>
            </p:cNvPr>
            <p:cNvSpPr txBox="1">
              <a:spLocks noChangeArrowheads="1"/>
            </p:cNvSpPr>
            <p:nvPr/>
          </p:nvSpPr>
          <p:spPr bwMode="auto">
            <a:xfrm>
              <a:off x="612" y="2795"/>
              <a:ext cx="10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r>
                <a:rPr lang="en-US" altLang="zh-TW" sz="1800">
                  <a:latin typeface="Arial" panose="020B0604020202020204" pitchFamily="34" charset="0"/>
                  <a:ea typeface="新細明體" panose="02020500000000000000" pitchFamily="18" charset="-120"/>
                </a:rPr>
                <a:t>ICMP</a:t>
              </a:r>
            </a:p>
            <a:p>
              <a:pPr eaLnBrk="1" hangingPunct="1"/>
              <a:r>
                <a:rPr lang="en-US" altLang="zh-TW" sz="1800">
                  <a:latin typeface="Arial" panose="020B0604020202020204" pitchFamily="34" charset="0"/>
                  <a:ea typeface="新細明體" panose="02020500000000000000" pitchFamily="18" charset="-120"/>
                </a:rPr>
                <a:t>unreachable</a:t>
              </a:r>
            </a:p>
          </p:txBody>
        </p:sp>
        <p:sp>
          <p:nvSpPr>
            <p:cNvPr id="16419" name="Line 13">
              <a:extLst>
                <a:ext uri="{FF2B5EF4-FFF2-40B4-BE49-F238E27FC236}">
                  <a16:creationId xmlns:a16="http://schemas.microsoft.com/office/drawing/2014/main" id="{E1E476E2-0998-EC4F-A4A8-2959C0143654}"/>
                </a:ext>
              </a:extLst>
            </p:cNvPr>
            <p:cNvSpPr>
              <a:spLocks noChangeShapeType="1"/>
            </p:cNvSpPr>
            <p:nvPr/>
          </p:nvSpPr>
          <p:spPr bwMode="auto">
            <a:xfrm flipH="1">
              <a:off x="567" y="3158"/>
              <a:ext cx="1133" cy="13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46135" name="Group 55">
            <a:extLst>
              <a:ext uri="{FF2B5EF4-FFF2-40B4-BE49-F238E27FC236}">
                <a16:creationId xmlns:a16="http://schemas.microsoft.com/office/drawing/2014/main" id="{C985C86F-77AC-6047-BC6C-C5B37E4D5588}"/>
              </a:ext>
            </a:extLst>
          </p:cNvPr>
          <p:cNvGraphicFramePr>
            <a:graphicFrameLocks noGrp="1"/>
          </p:cNvGraphicFramePr>
          <p:nvPr>
            <p:ph idx="1"/>
          </p:nvPr>
        </p:nvGraphicFramePr>
        <p:xfrm>
          <a:off x="1326924" y="1807540"/>
          <a:ext cx="10204253" cy="2348310"/>
        </p:xfrm>
        <a:graphic>
          <a:graphicData uri="http://schemas.openxmlformats.org/drawingml/2006/table">
            <a:tbl>
              <a:tblPr/>
              <a:tblGrid>
                <a:gridCol w="2232180">
                  <a:extLst>
                    <a:ext uri="{9D8B030D-6E8A-4147-A177-3AD203B41FA5}">
                      <a16:colId xmlns:a16="http://schemas.microsoft.com/office/drawing/2014/main" val="20000"/>
                    </a:ext>
                  </a:extLst>
                </a:gridCol>
                <a:gridCol w="3018467">
                  <a:extLst>
                    <a:ext uri="{9D8B030D-6E8A-4147-A177-3AD203B41FA5}">
                      <a16:colId xmlns:a16="http://schemas.microsoft.com/office/drawing/2014/main" val="20001"/>
                    </a:ext>
                  </a:extLst>
                </a:gridCol>
                <a:gridCol w="4953606">
                  <a:extLst>
                    <a:ext uri="{9D8B030D-6E8A-4147-A177-3AD203B41FA5}">
                      <a16:colId xmlns:a16="http://schemas.microsoft.com/office/drawing/2014/main" val="20002"/>
                    </a:ext>
                  </a:extLst>
                </a:gridCol>
              </a:tblGrid>
              <a:tr h="62823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010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Empty UDP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assumed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open</a:t>
                      </a: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 if host responds to Ping.</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may be closed if firewall blocking ICMP</a:t>
                      </a:r>
                      <a:endParaRPr kumimoji="1" lang="en-US" altLang="zh-TW" sz="2000" b="1" i="0" u="none" strike="noStrike" cap="none" normalizeH="0" baseline="0">
                        <a:ln>
                          <a:noFill/>
                        </a:ln>
                        <a:solidFill>
                          <a:srgbClr val="FF3300"/>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71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Empty UDP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ICMP unreachable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closed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6136" name="Text Box 56">
            <a:extLst>
              <a:ext uri="{FF2B5EF4-FFF2-40B4-BE49-F238E27FC236}">
                <a16:creationId xmlns:a16="http://schemas.microsoft.com/office/drawing/2014/main" id="{AAC87846-0FC8-5445-A713-D0F66D5239AF}"/>
              </a:ext>
            </a:extLst>
          </p:cNvPr>
          <p:cNvSpPr txBox="1">
            <a:spLocks noChangeArrowheads="1"/>
          </p:cNvSpPr>
          <p:nvPr/>
        </p:nvSpPr>
        <p:spPr bwMode="auto">
          <a:xfrm>
            <a:off x="1200150" y="817903"/>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sU</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pic>
        <p:nvPicPr>
          <p:cNvPr id="46137" name="Picture 57" descr="udp">
            <a:extLst>
              <a:ext uri="{FF2B5EF4-FFF2-40B4-BE49-F238E27FC236}">
                <a16:creationId xmlns:a16="http://schemas.microsoft.com/office/drawing/2014/main" id="{42E0B60E-465F-2C4B-9E65-68598FDE4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1" y="4214543"/>
            <a:ext cx="68199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509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6135"/>
                                        </p:tgtEl>
                                      </p:cBhvr>
                                    </p:animEffect>
                                    <p:set>
                                      <p:cBhvr>
                                        <p:cTn id="7" dur="1" fill="hold">
                                          <p:stCondLst>
                                            <p:cond delay="499"/>
                                          </p:stCondLst>
                                        </p:cTn>
                                        <p:tgtEl>
                                          <p:spTgt spid="46135"/>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6136"/>
                                        </p:tgtEl>
                                      </p:cBhvr>
                                    </p:animEffect>
                                    <p:set>
                                      <p:cBhvr>
                                        <p:cTn id="10" dur="1" fill="hold">
                                          <p:stCondLst>
                                            <p:cond delay="499"/>
                                          </p:stCondLst>
                                        </p:cTn>
                                        <p:tgtEl>
                                          <p:spTgt spid="46136"/>
                                        </p:tgtEl>
                                        <p:attrNameLst>
                                          <p:attrName>style.visibility</p:attrName>
                                        </p:attrNameLst>
                                      </p:cBhvr>
                                      <p:to>
                                        <p:strVal val="hidden"/>
                                      </p:to>
                                    </p:se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46137"/>
                                        </p:tgtEl>
                                        <p:attrNameLst>
                                          <p:attrName>style.visibility</p:attrName>
                                        </p:attrNameLst>
                                      </p:cBhvr>
                                      <p:to>
                                        <p:strVal val="visible"/>
                                      </p:to>
                                    </p:set>
                                    <p:animEffect transition="in" filter="blinds(horizontal)">
                                      <p:cBhvr>
                                        <p:cTn id="14" dur="500"/>
                                        <p:tgtEl>
                                          <p:spTgt spid="46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411CBEE-BD89-9249-832F-CAD3990445DF}"/>
              </a:ext>
            </a:extLst>
          </p:cNvPr>
          <p:cNvSpPr>
            <a:spLocks noGrp="1" noChangeArrowheads="1"/>
          </p:cNvSpPr>
          <p:nvPr>
            <p:ph type="title"/>
          </p:nvPr>
        </p:nvSpPr>
        <p:spPr/>
        <p:txBody>
          <a:bodyPr/>
          <a:lstStyle/>
          <a:p>
            <a:r>
              <a:rPr lang="en-US" altLang="zh-TW" dirty="0"/>
              <a:t>Xmas Scan/Null scan</a:t>
            </a:r>
          </a:p>
        </p:txBody>
      </p:sp>
      <p:grpSp>
        <p:nvGrpSpPr>
          <p:cNvPr id="16387" name="Group 32">
            <a:extLst>
              <a:ext uri="{FF2B5EF4-FFF2-40B4-BE49-F238E27FC236}">
                <a16:creationId xmlns:a16="http://schemas.microsoft.com/office/drawing/2014/main" id="{23E1A16B-94EB-7C44-B334-779D99DCD167}"/>
              </a:ext>
            </a:extLst>
          </p:cNvPr>
          <p:cNvGrpSpPr>
            <a:grpSpLocks/>
          </p:cNvGrpSpPr>
          <p:nvPr/>
        </p:nvGrpSpPr>
        <p:grpSpPr bwMode="auto">
          <a:xfrm>
            <a:off x="1992314" y="7532688"/>
            <a:ext cx="2738437" cy="3600450"/>
            <a:chOff x="248" y="1344"/>
            <a:chExt cx="1725" cy="2268"/>
          </a:xfrm>
        </p:grpSpPr>
        <p:sp>
          <p:nvSpPr>
            <p:cNvPr id="16411" name="Line 4">
              <a:extLst>
                <a:ext uri="{FF2B5EF4-FFF2-40B4-BE49-F238E27FC236}">
                  <a16:creationId xmlns:a16="http://schemas.microsoft.com/office/drawing/2014/main" id="{470DB8E8-5E45-8449-98EB-D3FC0569CEB1}"/>
                </a:ext>
              </a:extLst>
            </p:cNvPr>
            <p:cNvSpPr>
              <a:spLocks noChangeShapeType="1"/>
            </p:cNvSpPr>
            <p:nvPr/>
          </p:nvSpPr>
          <p:spPr bwMode="auto">
            <a:xfrm>
              <a:off x="52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2" name="Line 5">
              <a:extLst>
                <a:ext uri="{FF2B5EF4-FFF2-40B4-BE49-F238E27FC236}">
                  <a16:creationId xmlns:a16="http://schemas.microsoft.com/office/drawing/2014/main" id="{B45CA98A-34F6-A444-AB0A-9695FFBDE25D}"/>
                </a:ext>
              </a:extLst>
            </p:cNvPr>
            <p:cNvSpPr>
              <a:spLocks noChangeShapeType="1"/>
            </p:cNvSpPr>
            <p:nvPr/>
          </p:nvSpPr>
          <p:spPr bwMode="auto">
            <a:xfrm>
              <a:off x="170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3" name="Text Box 6">
              <a:extLst>
                <a:ext uri="{FF2B5EF4-FFF2-40B4-BE49-F238E27FC236}">
                  <a16:creationId xmlns:a16="http://schemas.microsoft.com/office/drawing/2014/main" id="{B0A69B8B-11E2-1148-A837-6B632AA1502D}"/>
                </a:ext>
              </a:extLst>
            </p:cNvPr>
            <p:cNvSpPr txBox="1">
              <a:spLocks noChangeArrowheads="1"/>
            </p:cNvSpPr>
            <p:nvPr/>
          </p:nvSpPr>
          <p:spPr bwMode="auto">
            <a:xfrm>
              <a:off x="248" y="1570"/>
              <a:ext cx="5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Nmap</a:t>
              </a:r>
            </a:p>
          </p:txBody>
        </p:sp>
        <p:sp>
          <p:nvSpPr>
            <p:cNvPr id="16414" name="Text Box 7">
              <a:extLst>
                <a:ext uri="{FF2B5EF4-FFF2-40B4-BE49-F238E27FC236}">
                  <a16:creationId xmlns:a16="http://schemas.microsoft.com/office/drawing/2014/main" id="{5161D98C-C31A-4B4B-8BF2-D6BD91711315}"/>
                </a:ext>
              </a:extLst>
            </p:cNvPr>
            <p:cNvSpPr txBox="1">
              <a:spLocks noChangeArrowheads="1"/>
            </p:cNvSpPr>
            <p:nvPr/>
          </p:nvSpPr>
          <p:spPr bwMode="auto">
            <a:xfrm>
              <a:off x="1519" y="157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Host</a:t>
              </a:r>
            </a:p>
          </p:txBody>
        </p:sp>
        <p:sp>
          <p:nvSpPr>
            <p:cNvPr id="16415" name="Text Box 8">
              <a:extLst>
                <a:ext uri="{FF2B5EF4-FFF2-40B4-BE49-F238E27FC236}">
                  <a16:creationId xmlns:a16="http://schemas.microsoft.com/office/drawing/2014/main" id="{0306FE1B-2E9C-714D-A82A-A0BB1611AA7C}"/>
                </a:ext>
              </a:extLst>
            </p:cNvPr>
            <p:cNvSpPr txBox="1">
              <a:spLocks noChangeArrowheads="1"/>
            </p:cNvSpPr>
            <p:nvPr/>
          </p:nvSpPr>
          <p:spPr bwMode="auto">
            <a:xfrm>
              <a:off x="748" y="1344"/>
              <a:ext cx="725"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000">
                  <a:solidFill>
                    <a:srgbClr val="008000"/>
                  </a:solidFill>
                  <a:latin typeface="Arial" panose="020B0604020202020204" pitchFamily="34" charset="0"/>
                  <a:ea typeface="新細明體" panose="02020500000000000000" pitchFamily="18" charset="-120"/>
                </a:rPr>
                <a:t>Connect</a:t>
              </a:r>
            </a:p>
          </p:txBody>
        </p:sp>
        <p:sp>
          <p:nvSpPr>
            <p:cNvPr id="16416" name="Line 10">
              <a:extLst>
                <a:ext uri="{FF2B5EF4-FFF2-40B4-BE49-F238E27FC236}">
                  <a16:creationId xmlns:a16="http://schemas.microsoft.com/office/drawing/2014/main" id="{11235415-9E6B-D343-9B0B-EBBD452E42DF}"/>
                </a:ext>
              </a:extLst>
            </p:cNvPr>
            <p:cNvSpPr>
              <a:spLocks noChangeShapeType="1"/>
            </p:cNvSpPr>
            <p:nvPr/>
          </p:nvSpPr>
          <p:spPr bwMode="auto">
            <a:xfrm>
              <a:off x="567" y="2115"/>
              <a:ext cx="1088" cy="22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006AC16B-C8A8-3A42-AF0A-73F6C9FF98D9}"/>
                </a:ext>
              </a:extLst>
            </p:cNvPr>
            <p:cNvSpPr txBox="1">
              <a:spLocks noChangeArrowheads="1"/>
            </p:cNvSpPr>
            <p:nvPr/>
          </p:nvSpPr>
          <p:spPr bwMode="auto">
            <a:xfrm>
              <a:off x="612" y="1842"/>
              <a:ext cx="11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1800">
                  <a:latin typeface="Arial" panose="020B0604020202020204" pitchFamily="34" charset="0"/>
                  <a:ea typeface="新細明體" panose="02020500000000000000" pitchFamily="18" charset="-120"/>
                </a:rPr>
                <a:t>Empty UDP Packet</a:t>
              </a:r>
            </a:p>
          </p:txBody>
        </p:sp>
        <p:sp>
          <p:nvSpPr>
            <p:cNvPr id="16418" name="Text Box 12">
              <a:extLst>
                <a:ext uri="{FF2B5EF4-FFF2-40B4-BE49-F238E27FC236}">
                  <a16:creationId xmlns:a16="http://schemas.microsoft.com/office/drawing/2014/main" id="{E3F2A600-2710-154D-BE1A-AC0F4766C7D5}"/>
                </a:ext>
              </a:extLst>
            </p:cNvPr>
            <p:cNvSpPr txBox="1">
              <a:spLocks noChangeArrowheads="1"/>
            </p:cNvSpPr>
            <p:nvPr/>
          </p:nvSpPr>
          <p:spPr bwMode="auto">
            <a:xfrm>
              <a:off x="612" y="2795"/>
              <a:ext cx="10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r>
                <a:rPr lang="en-US" altLang="zh-TW" sz="1800">
                  <a:latin typeface="Arial" panose="020B0604020202020204" pitchFamily="34" charset="0"/>
                  <a:ea typeface="新細明體" panose="02020500000000000000" pitchFamily="18" charset="-120"/>
                </a:rPr>
                <a:t>ICMP</a:t>
              </a:r>
            </a:p>
            <a:p>
              <a:pPr eaLnBrk="1" hangingPunct="1"/>
              <a:r>
                <a:rPr lang="en-US" altLang="zh-TW" sz="1800">
                  <a:latin typeface="Arial" panose="020B0604020202020204" pitchFamily="34" charset="0"/>
                  <a:ea typeface="新細明體" panose="02020500000000000000" pitchFamily="18" charset="-120"/>
                </a:rPr>
                <a:t>unreachable</a:t>
              </a:r>
            </a:p>
          </p:txBody>
        </p:sp>
        <p:sp>
          <p:nvSpPr>
            <p:cNvPr id="16419" name="Line 13">
              <a:extLst>
                <a:ext uri="{FF2B5EF4-FFF2-40B4-BE49-F238E27FC236}">
                  <a16:creationId xmlns:a16="http://schemas.microsoft.com/office/drawing/2014/main" id="{E1E476E2-0998-EC4F-A4A8-2959C0143654}"/>
                </a:ext>
              </a:extLst>
            </p:cNvPr>
            <p:cNvSpPr>
              <a:spLocks noChangeShapeType="1"/>
            </p:cNvSpPr>
            <p:nvPr/>
          </p:nvSpPr>
          <p:spPr bwMode="auto">
            <a:xfrm flipH="1">
              <a:off x="567" y="3158"/>
              <a:ext cx="1133" cy="13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46135" name="Group 55">
            <a:extLst>
              <a:ext uri="{FF2B5EF4-FFF2-40B4-BE49-F238E27FC236}">
                <a16:creationId xmlns:a16="http://schemas.microsoft.com/office/drawing/2014/main" id="{C985C86F-77AC-6047-BC6C-C5B37E4D5588}"/>
              </a:ext>
            </a:extLst>
          </p:cNvPr>
          <p:cNvGraphicFramePr>
            <a:graphicFrameLocks noGrp="1"/>
          </p:cNvGraphicFramePr>
          <p:nvPr>
            <p:ph idx="1"/>
            <p:extLst>
              <p:ext uri="{D42A27DB-BD31-4B8C-83A1-F6EECF244321}">
                <p14:modId xmlns:p14="http://schemas.microsoft.com/office/powerpoint/2010/main" val="3449115937"/>
              </p:ext>
            </p:extLst>
          </p:nvPr>
        </p:nvGraphicFramePr>
        <p:xfrm>
          <a:off x="1326923" y="1617393"/>
          <a:ext cx="10204253" cy="2387094"/>
        </p:xfrm>
        <a:graphic>
          <a:graphicData uri="http://schemas.openxmlformats.org/drawingml/2006/table">
            <a:tbl>
              <a:tblPr/>
              <a:tblGrid>
                <a:gridCol w="2232180">
                  <a:extLst>
                    <a:ext uri="{9D8B030D-6E8A-4147-A177-3AD203B41FA5}">
                      <a16:colId xmlns:a16="http://schemas.microsoft.com/office/drawing/2014/main" val="20000"/>
                    </a:ext>
                  </a:extLst>
                </a:gridCol>
                <a:gridCol w="3018467">
                  <a:extLst>
                    <a:ext uri="{9D8B030D-6E8A-4147-A177-3AD203B41FA5}">
                      <a16:colId xmlns:a16="http://schemas.microsoft.com/office/drawing/2014/main" val="20001"/>
                    </a:ext>
                  </a:extLst>
                </a:gridCol>
                <a:gridCol w="4953606">
                  <a:extLst>
                    <a:ext uri="{9D8B030D-6E8A-4147-A177-3AD203B41FA5}">
                      <a16:colId xmlns:a16="http://schemas.microsoft.com/office/drawing/2014/main" val="20002"/>
                    </a:ext>
                  </a:extLst>
                </a:gridCol>
              </a:tblGrid>
              <a:tr h="62823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172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Empty TCP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assumed </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open</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 or filtered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71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Empty TCP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mn-ea"/>
                        </a:rPr>
                        <a:t>TCP RST packet	</a:t>
                      </a: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closed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71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Empty TCP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mn-ea"/>
                        </a:rPr>
                        <a:t>ICMP unreachable error</a:t>
                      </a: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dirty="0">
                          <a:ln>
                            <a:noFill/>
                          </a:ln>
                          <a:solidFill>
                            <a:schemeClr val="tx1"/>
                          </a:solidFill>
                          <a:effectLst/>
                          <a:latin typeface="Times New Roman" pitchFamily="18" charset="0"/>
                          <a:ea typeface="+mn-ea"/>
                        </a:rPr>
                        <a:t>filtered</a:t>
                      </a:r>
                      <a:endPar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30872724"/>
                  </a:ext>
                </a:extLst>
              </a:tr>
            </a:tbl>
          </a:graphicData>
        </a:graphic>
      </p:graphicFrame>
      <p:sp>
        <p:nvSpPr>
          <p:cNvPr id="46136" name="Text Box 56">
            <a:extLst>
              <a:ext uri="{FF2B5EF4-FFF2-40B4-BE49-F238E27FC236}">
                <a16:creationId xmlns:a16="http://schemas.microsoft.com/office/drawing/2014/main" id="{AAC87846-0FC8-5445-A713-D0F66D5239AF}"/>
              </a:ext>
            </a:extLst>
          </p:cNvPr>
          <p:cNvSpPr txBox="1">
            <a:spLocks noChangeArrowheads="1"/>
          </p:cNvSpPr>
          <p:nvPr/>
        </p:nvSpPr>
        <p:spPr bwMode="auto">
          <a:xfrm>
            <a:off x="1149544" y="865052"/>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sX</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
        <p:nvSpPr>
          <p:cNvPr id="17" name="Text Box 56">
            <a:extLst>
              <a:ext uri="{FF2B5EF4-FFF2-40B4-BE49-F238E27FC236}">
                <a16:creationId xmlns:a16="http://schemas.microsoft.com/office/drawing/2014/main" id="{6A3F0A49-59EF-7A45-AC66-663D8CBBBD22}"/>
              </a:ext>
            </a:extLst>
          </p:cNvPr>
          <p:cNvSpPr txBox="1">
            <a:spLocks noChangeArrowheads="1"/>
          </p:cNvSpPr>
          <p:nvPr/>
        </p:nvSpPr>
        <p:spPr bwMode="auto">
          <a:xfrm>
            <a:off x="5188144" y="870374"/>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sN</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pic>
        <p:nvPicPr>
          <p:cNvPr id="18" name="Picture 11" descr="xmas">
            <a:extLst>
              <a:ext uri="{FF2B5EF4-FFF2-40B4-BE49-F238E27FC236}">
                <a16:creationId xmlns:a16="http://schemas.microsoft.com/office/drawing/2014/main" id="{5CE282EE-6458-8842-A12C-2327F7329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51" y="4202537"/>
            <a:ext cx="5511799" cy="259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null">
            <a:extLst>
              <a:ext uri="{FF2B5EF4-FFF2-40B4-BE49-F238E27FC236}">
                <a16:creationId xmlns:a16="http://schemas.microsoft.com/office/drawing/2014/main" id="{58AED5D7-8AE4-D242-B352-071751BFF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920" y="4202537"/>
            <a:ext cx="5511799" cy="259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903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6135"/>
                                        </p:tgtEl>
                                      </p:cBhvr>
                                    </p:animEffect>
                                    <p:set>
                                      <p:cBhvr>
                                        <p:cTn id="7" dur="1" fill="hold">
                                          <p:stCondLst>
                                            <p:cond delay="499"/>
                                          </p:stCondLst>
                                        </p:cTn>
                                        <p:tgtEl>
                                          <p:spTgt spid="46135"/>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6136"/>
                                        </p:tgtEl>
                                      </p:cBhvr>
                                    </p:animEffect>
                                    <p:set>
                                      <p:cBhvr>
                                        <p:cTn id="10" dur="1" fill="hold">
                                          <p:stCondLst>
                                            <p:cond delay="499"/>
                                          </p:stCondLst>
                                        </p:cTn>
                                        <p:tgtEl>
                                          <p:spTgt spid="46136"/>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par>
                                <p:cTn id="18" presetID="3"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8C6A27C-386C-7B43-8968-87536F9C4B74}"/>
              </a:ext>
            </a:extLst>
          </p:cNvPr>
          <p:cNvSpPr>
            <a:spLocks noGrp="1" noChangeArrowheads="1"/>
          </p:cNvSpPr>
          <p:nvPr>
            <p:ph type="title"/>
          </p:nvPr>
        </p:nvSpPr>
        <p:spPr>
          <a:xfrm>
            <a:off x="993872" y="-24946"/>
            <a:ext cx="10204255" cy="937943"/>
          </a:xfrm>
        </p:spPr>
        <p:txBody>
          <a:bodyPr/>
          <a:lstStyle/>
          <a:p>
            <a:r>
              <a:rPr lang="en-US" altLang="zh-TW" dirty="0"/>
              <a:t>Stealth Scan</a:t>
            </a:r>
          </a:p>
        </p:txBody>
      </p:sp>
      <p:sp>
        <p:nvSpPr>
          <p:cNvPr id="28675" name="Rectangle 3">
            <a:extLst>
              <a:ext uri="{FF2B5EF4-FFF2-40B4-BE49-F238E27FC236}">
                <a16:creationId xmlns:a16="http://schemas.microsoft.com/office/drawing/2014/main" id="{E0F62FFB-304E-454D-A798-B9F81D17E496}"/>
              </a:ext>
            </a:extLst>
          </p:cNvPr>
          <p:cNvSpPr>
            <a:spLocks noGrp="1" noChangeArrowheads="1"/>
          </p:cNvSpPr>
          <p:nvPr>
            <p:ph type="body" idx="1"/>
          </p:nvPr>
        </p:nvSpPr>
        <p:spPr>
          <a:xfrm>
            <a:off x="1149544" y="1536958"/>
            <a:ext cx="10639685" cy="2387146"/>
          </a:xfrm>
        </p:spPr>
        <p:txBody>
          <a:bodyPr>
            <a:normAutofit fontScale="92500"/>
          </a:bodyPr>
          <a:lstStyle/>
          <a:p>
            <a:r>
              <a:rPr lang="en-US" altLang="zh-TW" dirty="0"/>
              <a:t>Simple port scanning can be easily logged by the services listening at the ports.</a:t>
            </a:r>
          </a:p>
          <a:p>
            <a:pPr lvl="1"/>
            <a:r>
              <a:rPr lang="en-US" altLang="zh-TW" dirty="0"/>
              <a:t>E.g. they see an incoming connection with no data, thus they log an error.</a:t>
            </a:r>
          </a:p>
          <a:p>
            <a:r>
              <a:rPr lang="en-US" altLang="zh-TW" dirty="0"/>
              <a:t>Stealth scan refers to some scanning techniques to avoid being logged.</a:t>
            </a:r>
          </a:p>
          <a:p>
            <a:r>
              <a:rPr lang="en-US" altLang="zh-TW" dirty="0"/>
              <a:t>These techniques include fragmented packets, syn scanning, fin scanning etc.</a:t>
            </a:r>
          </a:p>
        </p:txBody>
      </p:sp>
      <p:pic>
        <p:nvPicPr>
          <p:cNvPr id="4" name="Picture 54" descr="decoy">
            <a:extLst>
              <a:ext uri="{FF2B5EF4-FFF2-40B4-BE49-F238E27FC236}">
                <a16:creationId xmlns:a16="http://schemas.microsoft.com/office/drawing/2014/main" id="{8E09BCEB-98AE-F54C-B95E-913970F93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253" y="3788229"/>
            <a:ext cx="6244529" cy="29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3">
            <a:extLst>
              <a:ext uri="{FF2B5EF4-FFF2-40B4-BE49-F238E27FC236}">
                <a16:creationId xmlns:a16="http://schemas.microsoft.com/office/drawing/2014/main" id="{FD082E77-3778-BF4F-A023-D620722368CB}"/>
              </a:ext>
            </a:extLst>
          </p:cNvPr>
          <p:cNvSpPr txBox="1">
            <a:spLocks noChangeArrowheads="1"/>
          </p:cNvSpPr>
          <p:nvPr/>
        </p:nvSpPr>
        <p:spPr bwMode="auto">
          <a:xfrm>
            <a:off x="1020990" y="988213"/>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sS</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Tree>
    <p:extLst>
      <p:ext uri="{BB962C8B-B14F-4D97-AF65-F5344CB8AC3E}">
        <p14:creationId xmlns:p14="http://schemas.microsoft.com/office/powerpoint/2010/main" val="24932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 presetClass="exit" presetSubtype="0" fill="hold" nodeType="with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500"/>
                            </p:stCondLst>
                            <p:childTnLst>
                              <p:par>
                                <p:cTn id="11" presetID="1" presetClass="exit"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697B87D-3799-534F-B32B-4B3B6B471B82}"/>
              </a:ext>
            </a:extLst>
          </p:cNvPr>
          <p:cNvSpPr>
            <a:spLocks noGrp="1" noChangeArrowheads="1"/>
          </p:cNvSpPr>
          <p:nvPr>
            <p:ph type="title"/>
          </p:nvPr>
        </p:nvSpPr>
        <p:spPr>
          <a:xfrm>
            <a:off x="1066800" y="77400"/>
            <a:ext cx="10204255" cy="937943"/>
          </a:xfrm>
        </p:spPr>
        <p:txBody>
          <a:bodyPr>
            <a:normAutofit fontScale="90000"/>
          </a:bodyPr>
          <a:lstStyle/>
          <a:p>
            <a:pPr eaLnBrk="1" hangingPunct="1"/>
            <a:r>
              <a:rPr lang="en-US" altLang="en-US" dirty="0"/>
              <a:t>Hacking Networks</a:t>
            </a:r>
            <a:br>
              <a:rPr lang="en-US" altLang="en-US" dirty="0"/>
            </a:br>
            <a:r>
              <a:rPr lang="en-US" altLang="en-US" sz="3600" dirty="0"/>
              <a:t>Reconnaissance Stage</a:t>
            </a:r>
          </a:p>
        </p:txBody>
      </p:sp>
      <p:sp>
        <p:nvSpPr>
          <p:cNvPr id="8195" name="Rectangle 3">
            <a:extLst>
              <a:ext uri="{FF2B5EF4-FFF2-40B4-BE49-F238E27FC236}">
                <a16:creationId xmlns:a16="http://schemas.microsoft.com/office/drawing/2014/main" id="{23ACA1FB-ABD2-4C45-A516-E4DE554392DE}"/>
              </a:ext>
            </a:extLst>
          </p:cNvPr>
          <p:cNvSpPr>
            <a:spLocks noGrp="1" noChangeArrowheads="1"/>
          </p:cNvSpPr>
          <p:nvPr>
            <p:ph type="body" sz="half" idx="1"/>
          </p:nvPr>
        </p:nvSpPr>
        <p:spPr/>
        <p:txBody>
          <a:bodyPr/>
          <a:lstStyle/>
          <a:p>
            <a:pPr eaLnBrk="1" hangingPunct="1">
              <a:lnSpc>
                <a:spcPct val="80000"/>
              </a:lnSpc>
            </a:pPr>
            <a:r>
              <a:rPr lang="en-US" altLang="en-US" sz="2400" dirty="0"/>
              <a:t>Physical Break-In</a:t>
            </a:r>
          </a:p>
          <a:p>
            <a:pPr eaLnBrk="1" hangingPunct="1">
              <a:lnSpc>
                <a:spcPct val="80000"/>
              </a:lnSpc>
            </a:pPr>
            <a:r>
              <a:rPr lang="en-US" altLang="en-US" sz="2400" dirty="0"/>
              <a:t>Dumpster Diving</a:t>
            </a:r>
          </a:p>
          <a:p>
            <a:pPr eaLnBrk="1" hangingPunct="1">
              <a:lnSpc>
                <a:spcPct val="80000"/>
              </a:lnSpc>
            </a:pPr>
            <a:r>
              <a:rPr lang="en-US" altLang="en-US" sz="2400" dirty="0"/>
              <a:t>Google, Newsgroups, Web sites</a:t>
            </a:r>
          </a:p>
          <a:p>
            <a:pPr eaLnBrk="1" hangingPunct="1">
              <a:lnSpc>
                <a:spcPct val="80000"/>
              </a:lnSpc>
            </a:pPr>
            <a:r>
              <a:rPr lang="en-US" altLang="en-US" sz="2400" dirty="0"/>
              <a:t>Social Engineering</a:t>
            </a:r>
          </a:p>
          <a:p>
            <a:pPr lvl="1" eaLnBrk="1" hangingPunct="1">
              <a:lnSpc>
                <a:spcPct val="80000"/>
              </a:lnSpc>
            </a:pPr>
            <a:r>
              <a:rPr lang="en-US" altLang="en-US" sz="2000" dirty="0"/>
              <a:t>Phishing: fake email</a:t>
            </a:r>
          </a:p>
          <a:p>
            <a:pPr lvl="1" eaLnBrk="1" hangingPunct="1">
              <a:lnSpc>
                <a:spcPct val="80000"/>
              </a:lnSpc>
            </a:pPr>
            <a:r>
              <a:rPr lang="en-US" altLang="en-US" sz="2000" dirty="0"/>
              <a:t>Pharming: fake web pages</a:t>
            </a:r>
          </a:p>
          <a:p>
            <a:pPr eaLnBrk="1" hangingPunct="1">
              <a:lnSpc>
                <a:spcPct val="80000"/>
              </a:lnSpc>
            </a:pPr>
            <a:r>
              <a:rPr lang="en-US" altLang="en-US" sz="2400" dirty="0" err="1"/>
              <a:t>Whois</a:t>
            </a:r>
            <a:r>
              <a:rPr lang="en-US" altLang="en-US" sz="2400" dirty="0"/>
              <a:t> Database &amp; </a:t>
            </a:r>
            <a:r>
              <a:rPr lang="en-US" altLang="en-US" sz="2400" dirty="0" err="1"/>
              <a:t>arin.net</a:t>
            </a:r>
            <a:endParaRPr lang="en-US" altLang="en-US" sz="2400" dirty="0"/>
          </a:p>
          <a:p>
            <a:pPr eaLnBrk="1" hangingPunct="1">
              <a:lnSpc>
                <a:spcPct val="80000"/>
              </a:lnSpc>
            </a:pPr>
            <a:r>
              <a:rPr lang="en-US" altLang="en-US" sz="2400" dirty="0"/>
              <a:t>Domain Name Server Interrogations</a:t>
            </a:r>
          </a:p>
          <a:p>
            <a:pPr eaLnBrk="1" hangingPunct="1">
              <a:lnSpc>
                <a:spcPct val="80000"/>
              </a:lnSpc>
            </a:pPr>
            <a:endParaRPr lang="en-US" altLang="en-US" sz="2400" dirty="0"/>
          </a:p>
        </p:txBody>
      </p:sp>
      <p:sp>
        <p:nvSpPr>
          <p:cNvPr id="8196" name="Rectangle 8">
            <a:extLst>
              <a:ext uri="{FF2B5EF4-FFF2-40B4-BE49-F238E27FC236}">
                <a16:creationId xmlns:a16="http://schemas.microsoft.com/office/drawing/2014/main" id="{557DD1EA-E002-0E41-821D-6C865B4689E4}"/>
              </a:ext>
            </a:extLst>
          </p:cNvPr>
          <p:cNvSpPr>
            <a:spLocks noGrp="1" noChangeArrowheads="1"/>
          </p:cNvSpPr>
          <p:nvPr>
            <p:ph type="body" sz="half" idx="2"/>
          </p:nvPr>
        </p:nvSpPr>
        <p:spPr>
          <a:xfrm>
            <a:off x="7613455" y="379800"/>
            <a:ext cx="3657600" cy="6400800"/>
          </a:xfrm>
          <a:solidFill>
            <a:schemeClr val="accent2"/>
          </a:solidFill>
        </p:spPr>
        <p:txBody>
          <a:bodyPr>
            <a:normAutofit lnSpcReduction="10000"/>
          </a:bodyPr>
          <a:lstStyle/>
          <a:p>
            <a:pPr eaLnBrk="1" hangingPunct="1">
              <a:lnSpc>
                <a:spcPct val="80000"/>
              </a:lnSpc>
              <a:buFont typeface="Wingdings" pitchFamily="2" charset="2"/>
              <a:buNone/>
            </a:pPr>
            <a:r>
              <a:rPr lang="en-US" altLang="en-US" sz="1600" dirty="0"/>
              <a:t>Registrant:</a:t>
            </a:r>
          </a:p>
          <a:p>
            <a:pPr eaLnBrk="1" hangingPunct="1">
              <a:lnSpc>
                <a:spcPct val="80000"/>
              </a:lnSpc>
              <a:buFont typeface="Wingdings" pitchFamily="2" charset="2"/>
              <a:buNone/>
            </a:pPr>
            <a:r>
              <a:rPr lang="en-US" altLang="en-US" sz="1600" dirty="0"/>
              <a:t> Microsoft Corporation</a:t>
            </a:r>
          </a:p>
          <a:p>
            <a:pPr eaLnBrk="1" hangingPunct="1">
              <a:lnSpc>
                <a:spcPct val="80000"/>
              </a:lnSpc>
              <a:buFont typeface="Wingdings" pitchFamily="2" charset="2"/>
              <a:buNone/>
            </a:pPr>
            <a:r>
              <a:rPr lang="en-US" altLang="en-US" sz="1600" dirty="0"/>
              <a:t> One Microsoft Way</a:t>
            </a:r>
          </a:p>
          <a:p>
            <a:pPr eaLnBrk="1" hangingPunct="1">
              <a:lnSpc>
                <a:spcPct val="80000"/>
              </a:lnSpc>
              <a:buFont typeface="Wingdings" pitchFamily="2" charset="2"/>
              <a:buNone/>
            </a:pPr>
            <a:r>
              <a:rPr lang="en-US" altLang="en-US" sz="1600" dirty="0"/>
              <a:t> Redmond, WA 98052</a:t>
            </a:r>
          </a:p>
          <a:p>
            <a:pPr eaLnBrk="1" hangingPunct="1">
              <a:lnSpc>
                <a:spcPct val="80000"/>
              </a:lnSpc>
              <a:buFont typeface="Wingdings" pitchFamily="2" charset="2"/>
              <a:buNone/>
            </a:pPr>
            <a:r>
              <a:rPr lang="en-US" altLang="en-US" sz="1600" dirty="0"/>
              <a:t> US</a:t>
            </a:r>
          </a:p>
          <a:p>
            <a:pPr eaLnBrk="1" hangingPunct="1">
              <a:lnSpc>
                <a:spcPct val="80000"/>
              </a:lnSpc>
              <a:buFont typeface="Wingdings" pitchFamily="2" charset="2"/>
              <a:buNone/>
            </a:pPr>
            <a:endParaRPr lang="en-US" altLang="en-US" sz="1600" dirty="0"/>
          </a:p>
          <a:p>
            <a:pPr eaLnBrk="1" hangingPunct="1">
              <a:lnSpc>
                <a:spcPct val="80000"/>
              </a:lnSpc>
              <a:buFont typeface="Wingdings" pitchFamily="2" charset="2"/>
              <a:buNone/>
            </a:pPr>
            <a:r>
              <a:rPr lang="en-US" altLang="en-US" sz="1400" dirty="0"/>
              <a:t> Domain name: MICROSOFT.COM</a:t>
            </a:r>
          </a:p>
          <a:p>
            <a:pPr eaLnBrk="1" hangingPunct="1">
              <a:lnSpc>
                <a:spcPct val="80000"/>
              </a:lnSpc>
              <a:buFont typeface="Wingdings" pitchFamily="2" charset="2"/>
              <a:buNone/>
            </a:pPr>
            <a:endParaRPr lang="en-US" altLang="en-US" sz="1400" dirty="0"/>
          </a:p>
          <a:p>
            <a:pPr eaLnBrk="1" hangingPunct="1">
              <a:lnSpc>
                <a:spcPct val="80000"/>
              </a:lnSpc>
              <a:buFont typeface="Wingdings" pitchFamily="2" charset="2"/>
              <a:buNone/>
            </a:pPr>
            <a:r>
              <a:rPr lang="en-US" altLang="en-US" sz="1400" dirty="0"/>
              <a:t> Administrative Contact:</a:t>
            </a:r>
          </a:p>
          <a:p>
            <a:pPr eaLnBrk="1" hangingPunct="1">
              <a:lnSpc>
                <a:spcPct val="80000"/>
              </a:lnSpc>
              <a:buFont typeface="Wingdings" pitchFamily="2" charset="2"/>
              <a:buNone/>
            </a:pPr>
            <a:r>
              <a:rPr lang="en-US" altLang="en-US" sz="1400" dirty="0"/>
              <a:t>    Administrator, Domain  </a:t>
            </a:r>
            <a:r>
              <a:rPr lang="en-US" altLang="en-US" sz="1400" dirty="0" err="1"/>
              <a:t>domains@microsoft.com</a:t>
            </a:r>
            <a:endParaRPr lang="en-US" altLang="en-US" sz="1400" dirty="0"/>
          </a:p>
          <a:p>
            <a:pPr eaLnBrk="1" hangingPunct="1">
              <a:lnSpc>
                <a:spcPct val="80000"/>
              </a:lnSpc>
              <a:buFont typeface="Wingdings" pitchFamily="2" charset="2"/>
              <a:buNone/>
            </a:pPr>
            <a:r>
              <a:rPr lang="en-US" altLang="en-US" sz="1400" dirty="0"/>
              <a:t>    One Microsoft Way</a:t>
            </a:r>
          </a:p>
          <a:p>
            <a:pPr eaLnBrk="1" hangingPunct="1">
              <a:lnSpc>
                <a:spcPct val="80000"/>
              </a:lnSpc>
              <a:buFont typeface="Wingdings" pitchFamily="2" charset="2"/>
              <a:buNone/>
            </a:pPr>
            <a:r>
              <a:rPr lang="en-US" altLang="en-US" sz="1400" dirty="0"/>
              <a:t>    Redmond, WA 98052</a:t>
            </a:r>
          </a:p>
          <a:p>
            <a:pPr eaLnBrk="1" hangingPunct="1">
              <a:lnSpc>
                <a:spcPct val="80000"/>
              </a:lnSpc>
              <a:buFont typeface="Wingdings" pitchFamily="2" charset="2"/>
              <a:buNone/>
            </a:pPr>
            <a:r>
              <a:rPr lang="en-US" altLang="en-US" sz="1400" dirty="0"/>
              <a:t>    US</a:t>
            </a:r>
          </a:p>
          <a:p>
            <a:pPr eaLnBrk="1" hangingPunct="1">
              <a:lnSpc>
                <a:spcPct val="80000"/>
              </a:lnSpc>
              <a:buFont typeface="Wingdings" pitchFamily="2" charset="2"/>
              <a:buNone/>
            </a:pPr>
            <a:r>
              <a:rPr lang="en-US" altLang="en-US" sz="1400" dirty="0"/>
              <a:t>    +1.4258828080</a:t>
            </a:r>
          </a:p>
          <a:p>
            <a:pPr eaLnBrk="1" hangingPunct="1">
              <a:lnSpc>
                <a:spcPct val="80000"/>
              </a:lnSpc>
              <a:buFont typeface="Wingdings" pitchFamily="2" charset="2"/>
              <a:buNone/>
            </a:pPr>
            <a:r>
              <a:rPr lang="en-US" altLang="en-US" sz="1400" dirty="0"/>
              <a:t> Technical Contact:</a:t>
            </a:r>
          </a:p>
          <a:p>
            <a:pPr eaLnBrk="1" hangingPunct="1">
              <a:lnSpc>
                <a:spcPct val="80000"/>
              </a:lnSpc>
              <a:buFont typeface="Wingdings" pitchFamily="2" charset="2"/>
              <a:buNone/>
            </a:pPr>
            <a:r>
              <a:rPr lang="en-US" altLang="en-US" sz="1400" dirty="0"/>
              <a:t>    </a:t>
            </a:r>
            <a:r>
              <a:rPr lang="en-US" altLang="en-US" sz="1400" dirty="0" err="1"/>
              <a:t>Hostmaster</a:t>
            </a:r>
            <a:r>
              <a:rPr lang="en-US" altLang="en-US" sz="1400" dirty="0"/>
              <a:t>, MSN  </a:t>
            </a:r>
            <a:r>
              <a:rPr lang="en-US" altLang="en-US" sz="1400" dirty="0" err="1"/>
              <a:t>msnhst@microsoft.com</a:t>
            </a:r>
            <a:endParaRPr lang="en-US" altLang="en-US" sz="1400" dirty="0"/>
          </a:p>
          <a:p>
            <a:pPr eaLnBrk="1" hangingPunct="1">
              <a:lnSpc>
                <a:spcPct val="80000"/>
              </a:lnSpc>
              <a:buFont typeface="Wingdings" pitchFamily="2" charset="2"/>
              <a:buNone/>
            </a:pPr>
            <a:r>
              <a:rPr lang="en-US" altLang="en-US" sz="1400" dirty="0"/>
              <a:t>    One Microsoft Way</a:t>
            </a:r>
          </a:p>
          <a:p>
            <a:pPr eaLnBrk="1" hangingPunct="1">
              <a:lnSpc>
                <a:spcPct val="80000"/>
              </a:lnSpc>
              <a:buFont typeface="Wingdings" pitchFamily="2" charset="2"/>
              <a:buNone/>
            </a:pPr>
            <a:r>
              <a:rPr lang="en-US" altLang="en-US" sz="1400" dirty="0"/>
              <a:t>    Redmond, WA 98052 US</a:t>
            </a:r>
          </a:p>
          <a:p>
            <a:pPr eaLnBrk="1" hangingPunct="1">
              <a:lnSpc>
                <a:spcPct val="80000"/>
              </a:lnSpc>
              <a:buFont typeface="Wingdings" pitchFamily="2" charset="2"/>
              <a:buNone/>
            </a:pPr>
            <a:r>
              <a:rPr lang="en-US" altLang="en-US" sz="1400" dirty="0"/>
              <a:t>    +1.4258828080</a:t>
            </a:r>
          </a:p>
          <a:p>
            <a:pPr eaLnBrk="1" hangingPunct="1">
              <a:lnSpc>
                <a:spcPct val="80000"/>
              </a:lnSpc>
              <a:buFont typeface="Wingdings" pitchFamily="2" charset="2"/>
              <a:buNone/>
            </a:pPr>
            <a:endParaRPr lang="en-US" altLang="en-US" sz="1400" dirty="0"/>
          </a:p>
          <a:p>
            <a:pPr eaLnBrk="1" hangingPunct="1">
              <a:lnSpc>
                <a:spcPct val="80000"/>
              </a:lnSpc>
              <a:buFont typeface="Wingdings" pitchFamily="2" charset="2"/>
              <a:buNone/>
            </a:pPr>
            <a:r>
              <a:rPr lang="en-US" altLang="en-US" sz="1400" dirty="0"/>
              <a:t> Registration Service Provider:</a:t>
            </a:r>
          </a:p>
          <a:p>
            <a:pPr eaLnBrk="1" hangingPunct="1">
              <a:lnSpc>
                <a:spcPct val="80000"/>
              </a:lnSpc>
              <a:buFont typeface="Wingdings" pitchFamily="2" charset="2"/>
              <a:buNone/>
            </a:pPr>
            <a:r>
              <a:rPr lang="en-US" altLang="en-US" sz="1400" dirty="0"/>
              <a:t>    DBMS Ver </a:t>
            </a:r>
            <a:r>
              <a:rPr lang="en-US" altLang="en-US" sz="1400" dirty="0" err="1"/>
              <a:t>iSign</a:t>
            </a:r>
            <a:r>
              <a:rPr lang="en-US" altLang="en-US" sz="1400" dirty="0"/>
              <a:t>, </a:t>
            </a:r>
            <a:r>
              <a:rPr lang="en-US" altLang="en-US" sz="1400" dirty="0" err="1"/>
              <a:t>dbms-support@verisign.com</a:t>
            </a:r>
            <a:endParaRPr lang="en-US" altLang="en-US" sz="1400" dirty="0"/>
          </a:p>
        </p:txBody>
      </p:sp>
      <p:pic>
        <p:nvPicPr>
          <p:cNvPr id="8197" name="Picture 7" descr="j0297987[1]">
            <a:extLst>
              <a:ext uri="{FF2B5EF4-FFF2-40B4-BE49-F238E27FC236}">
                <a16:creationId xmlns:a16="http://schemas.microsoft.com/office/drawing/2014/main" id="{68092CA6-DC49-C041-9BD2-2E3F5DB06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876801"/>
            <a:ext cx="1754188"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Advertisement">
            <a:extLst>
              <a:ext uri="{FF2B5EF4-FFF2-40B4-BE49-F238E27FC236}">
                <a16:creationId xmlns:a16="http://schemas.microsoft.com/office/drawing/2014/main" id="{8485F3C4-CEF2-6D4E-9D78-278BFB7D6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6" y="46039"/>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Advertisement">
            <a:extLst>
              <a:ext uri="{FF2B5EF4-FFF2-40B4-BE49-F238E27FC236}">
                <a16:creationId xmlns:a16="http://schemas.microsoft.com/office/drawing/2014/main" id="{0FFF0093-D517-4F47-8CC8-57B03FD0F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6" y="46039"/>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385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59CC9730-0133-D546-87BB-920E93DEAB8E}"/>
              </a:ext>
            </a:extLst>
          </p:cNvPr>
          <p:cNvSpPr>
            <a:spLocks noGrp="1" noChangeArrowheads="1"/>
          </p:cNvSpPr>
          <p:nvPr>
            <p:ph type="title"/>
          </p:nvPr>
        </p:nvSpPr>
        <p:spPr>
          <a:xfrm>
            <a:off x="854529" y="66450"/>
            <a:ext cx="5241471" cy="896936"/>
          </a:xfrm>
        </p:spPr>
        <p:txBody>
          <a:bodyPr/>
          <a:lstStyle/>
          <a:p>
            <a:pPr eaLnBrk="1" hangingPunct="1"/>
            <a:r>
              <a:rPr lang="en-US" altLang="zh-TW" dirty="0"/>
              <a:t>Scanning for Protocol</a:t>
            </a:r>
          </a:p>
        </p:txBody>
      </p:sp>
      <p:pic>
        <p:nvPicPr>
          <p:cNvPr id="1028" name="Picture 9" descr="j0315772">
            <a:extLst>
              <a:ext uri="{FF2B5EF4-FFF2-40B4-BE49-F238E27FC236}">
                <a16:creationId xmlns:a16="http://schemas.microsoft.com/office/drawing/2014/main" id="{8600DF67-4015-A140-89BB-65D06B4D54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83564" y="333375"/>
            <a:ext cx="14192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6" name="Rectangle 20">
            <a:extLst>
              <a:ext uri="{FF2B5EF4-FFF2-40B4-BE49-F238E27FC236}">
                <a16:creationId xmlns:a16="http://schemas.microsoft.com/office/drawing/2014/main" id="{21630927-18D9-0842-8A97-712000F78B9E}"/>
              </a:ext>
            </a:extLst>
          </p:cNvPr>
          <p:cNvSpPr>
            <a:spLocks noChangeArrowheads="1"/>
          </p:cNvSpPr>
          <p:nvPr/>
        </p:nvSpPr>
        <p:spPr bwMode="auto">
          <a:xfrm>
            <a:off x="4438650" y="3284539"/>
            <a:ext cx="1295400" cy="504825"/>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pic>
        <p:nvPicPr>
          <p:cNvPr id="75797" name="Picture 21" descr="protocol">
            <a:extLst>
              <a:ext uri="{FF2B5EF4-FFF2-40B4-BE49-F238E27FC236}">
                <a16:creationId xmlns:a16="http://schemas.microsoft.com/office/drawing/2014/main" id="{C932EAA9-7526-4348-A6C1-3579619AC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689" y="2525713"/>
            <a:ext cx="6896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Text Box 24">
            <a:extLst>
              <a:ext uri="{FF2B5EF4-FFF2-40B4-BE49-F238E27FC236}">
                <a16:creationId xmlns:a16="http://schemas.microsoft.com/office/drawing/2014/main" id="{12431260-30C4-8B4F-8B07-D2E99D39FC0A}"/>
              </a:ext>
            </a:extLst>
          </p:cNvPr>
          <p:cNvSpPr txBox="1">
            <a:spLocks noChangeArrowheads="1"/>
          </p:cNvSpPr>
          <p:nvPr/>
        </p:nvSpPr>
        <p:spPr bwMode="auto">
          <a:xfrm>
            <a:off x="981075" y="1036412"/>
            <a:ext cx="410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sO</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Tree>
    <p:extLst>
      <p:ext uri="{BB962C8B-B14F-4D97-AF65-F5344CB8AC3E}">
        <p14:creationId xmlns:p14="http://schemas.microsoft.com/office/powerpoint/2010/main" val="3020807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5796"/>
                                        </p:tgtEl>
                                        <p:attrNameLst>
                                          <p:attrName>style.visibility</p:attrName>
                                        </p:attrNameLst>
                                      </p:cBhvr>
                                      <p:to>
                                        <p:strVal val="visible"/>
                                      </p:to>
                                    </p:set>
                                    <p:animEffect transition="in" filter="blinds(horizontal)">
                                      <p:cBhvr>
                                        <p:cTn id="7" dur="500"/>
                                        <p:tgtEl>
                                          <p:spTgt spid="75796"/>
                                        </p:tgtEl>
                                      </p:cBhvr>
                                    </p:animEffect>
                                  </p:childTnLst>
                                </p:cTn>
                              </p:par>
                              <p:par>
                                <p:cTn id="8" presetID="9" presetClass="exit" presetSubtype="0" fill="hold" grpId="1" nodeType="withEffect">
                                  <p:stCondLst>
                                    <p:cond delay="0"/>
                                  </p:stCondLst>
                                  <p:childTnLst>
                                    <p:animEffect transition="out" filter="dissolve">
                                      <p:cBhvr>
                                        <p:cTn id="9" dur="500"/>
                                        <p:tgtEl>
                                          <p:spTgt spid="75796"/>
                                        </p:tgtEl>
                                      </p:cBhvr>
                                    </p:animEffect>
                                    <p:set>
                                      <p:cBhvr>
                                        <p:cTn id="10" dur="1" fill="hold">
                                          <p:stCondLst>
                                            <p:cond delay="499"/>
                                          </p:stCondLst>
                                        </p:cTn>
                                        <p:tgtEl>
                                          <p:spTgt spid="75796"/>
                                        </p:tgtEl>
                                        <p:attrNameLst>
                                          <p:attrName>style.visibility</p:attrName>
                                        </p:attrNameLst>
                                      </p:cBhvr>
                                      <p:to>
                                        <p:strVal val="hidden"/>
                                      </p:to>
                                    </p:se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75797"/>
                                        </p:tgtEl>
                                        <p:attrNameLst>
                                          <p:attrName>style.visibility</p:attrName>
                                        </p:attrNameLst>
                                      </p:cBhvr>
                                      <p:to>
                                        <p:strVal val="visible"/>
                                      </p:to>
                                    </p:set>
                                    <p:animEffect transition="in" filter="blinds(horizontal)">
                                      <p:cBhvr>
                                        <p:cTn id="14" dur="500"/>
                                        <p:tgtEl>
                                          <p:spTgt spid="7579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75800"/>
                                        </p:tgtEl>
                                        <p:attrNameLst>
                                          <p:attrName>style.visibility</p:attrName>
                                        </p:attrNameLst>
                                      </p:cBhvr>
                                      <p:to>
                                        <p:strVal val="visible"/>
                                      </p:to>
                                    </p:set>
                                    <p:animEffect transition="in" filter="blinds(horizontal)">
                                      <p:cBhvr>
                                        <p:cTn id="17" dur="500"/>
                                        <p:tgtEl>
                                          <p:spTgt spid="75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96" grpId="0" animBg="1"/>
      <p:bldP spid="75796" grpId="1" animBg="1"/>
      <p:bldP spid="7580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17AE68E0-7C77-444A-9902-BFA0DD28FF8F}"/>
              </a:ext>
            </a:extLst>
          </p:cNvPr>
          <p:cNvSpPr>
            <a:spLocks noGrp="1" noChangeArrowheads="1"/>
          </p:cNvSpPr>
          <p:nvPr>
            <p:ph type="body" idx="1"/>
          </p:nvPr>
        </p:nvSpPr>
        <p:spPr>
          <a:xfrm>
            <a:off x="1344386" y="1122364"/>
            <a:ext cx="8229600" cy="604838"/>
          </a:xfrm>
        </p:spPr>
        <p:txBody>
          <a:bodyPr/>
          <a:lstStyle/>
          <a:p>
            <a:pPr eaLnBrk="1" hangingPunct="1"/>
            <a:r>
              <a:rPr lang="en-US" altLang="zh-TW" dirty="0"/>
              <a:t>Who runs the process </a:t>
            </a:r>
            <a:r>
              <a:rPr lang="en-US" altLang="zh-TW" dirty="0">
                <a:solidFill>
                  <a:srgbClr val="FF3300"/>
                </a:solidFill>
              </a:rPr>
              <a:t>(-I)</a:t>
            </a:r>
          </a:p>
        </p:txBody>
      </p:sp>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ident">
            <a:extLst>
              <a:ext uri="{FF2B5EF4-FFF2-40B4-BE49-F238E27FC236}">
                <a16:creationId xmlns:a16="http://schemas.microsoft.com/office/drawing/2014/main" id="{21D6EE02-2EB1-4042-A2DE-9B8D64CC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924175"/>
            <a:ext cx="6731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1344386" y="1868488"/>
            <a:ext cx="388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–I &lt;target host&gt;</a:t>
            </a:r>
          </a:p>
        </p:txBody>
      </p:sp>
      <p:sp>
        <p:nvSpPr>
          <p:cNvPr id="19463" name="Line 12">
            <a:extLst>
              <a:ext uri="{FF2B5EF4-FFF2-40B4-BE49-F238E27FC236}">
                <a16:creationId xmlns:a16="http://schemas.microsoft.com/office/drawing/2014/main" id="{D86599CE-16B8-5243-8569-CF32D6987C80}"/>
              </a:ext>
            </a:extLst>
          </p:cNvPr>
          <p:cNvSpPr>
            <a:spLocks noChangeShapeType="1"/>
          </p:cNvSpPr>
          <p:nvPr/>
        </p:nvSpPr>
        <p:spPr bwMode="auto">
          <a:xfrm>
            <a:off x="4583113" y="3141663"/>
            <a:ext cx="208915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TCP Reverse Ident Scanning</a:t>
            </a:r>
          </a:p>
        </p:txBody>
      </p:sp>
    </p:spTree>
    <p:extLst>
      <p:ext uri="{BB962C8B-B14F-4D97-AF65-F5344CB8AC3E}">
        <p14:creationId xmlns:p14="http://schemas.microsoft.com/office/powerpoint/2010/main" val="520138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1FF323A-FD0F-824E-8CBE-90E2B239D520}"/>
              </a:ext>
            </a:extLst>
          </p:cNvPr>
          <p:cNvSpPr>
            <a:spLocks noGrp="1" noChangeArrowheads="1"/>
          </p:cNvSpPr>
          <p:nvPr>
            <p:ph type="title"/>
          </p:nvPr>
        </p:nvSpPr>
        <p:spPr>
          <a:xfrm>
            <a:off x="969736" y="133353"/>
            <a:ext cx="4435929" cy="800099"/>
          </a:xfrm>
        </p:spPr>
        <p:txBody>
          <a:bodyPr>
            <a:normAutofit/>
          </a:bodyPr>
          <a:lstStyle/>
          <a:p>
            <a:pPr eaLnBrk="1" hangingPunct="1"/>
            <a:r>
              <a:rPr lang="en-US" altLang="zh-TW" dirty="0"/>
              <a:t>Timing Your Scan</a:t>
            </a:r>
          </a:p>
        </p:txBody>
      </p:sp>
      <p:pic>
        <p:nvPicPr>
          <p:cNvPr id="18436" name="Picture 7" descr="ug3yscji[1]">
            <a:extLst>
              <a:ext uri="{FF2B5EF4-FFF2-40B4-BE49-F238E27FC236}">
                <a16:creationId xmlns:a16="http://schemas.microsoft.com/office/drawing/2014/main" id="{B60AB20C-007A-BC43-A86D-8E338819F9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13144" y="219077"/>
            <a:ext cx="12858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423" name="Text Box 599">
            <a:extLst>
              <a:ext uri="{FF2B5EF4-FFF2-40B4-BE49-F238E27FC236}">
                <a16:creationId xmlns:a16="http://schemas.microsoft.com/office/drawing/2014/main" id="{CA87F6FA-7BA9-1244-AE6E-EBC2B64866BB}"/>
              </a:ext>
            </a:extLst>
          </p:cNvPr>
          <p:cNvSpPr txBox="1">
            <a:spLocks noChangeArrowheads="1"/>
          </p:cNvSpPr>
          <p:nvPr/>
        </p:nvSpPr>
        <p:spPr bwMode="auto">
          <a:xfrm>
            <a:off x="969736" y="933452"/>
            <a:ext cx="590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–T &lt;name&gt; &lt;target host&gt;</a:t>
            </a:r>
          </a:p>
        </p:txBody>
      </p:sp>
      <p:graphicFrame>
        <p:nvGraphicFramePr>
          <p:cNvPr id="78537" name="Group 713">
            <a:extLst>
              <a:ext uri="{FF2B5EF4-FFF2-40B4-BE49-F238E27FC236}">
                <a16:creationId xmlns:a16="http://schemas.microsoft.com/office/drawing/2014/main" id="{461CB7AA-EC96-2D45-B0F0-DFC3A33E207B}"/>
              </a:ext>
            </a:extLst>
          </p:cNvPr>
          <p:cNvGraphicFramePr>
            <a:graphicFrameLocks noGrp="1"/>
          </p:cNvGraphicFramePr>
          <p:nvPr>
            <p:extLst>
              <p:ext uri="{D42A27DB-BD31-4B8C-83A1-F6EECF244321}">
                <p14:modId xmlns:p14="http://schemas.microsoft.com/office/powerpoint/2010/main" val="1461801899"/>
              </p:ext>
            </p:extLst>
          </p:nvPr>
        </p:nvGraphicFramePr>
        <p:xfrm>
          <a:off x="969736" y="1886705"/>
          <a:ext cx="5627007" cy="4216176"/>
        </p:xfrm>
        <a:graphic>
          <a:graphicData uri="http://schemas.openxmlformats.org/drawingml/2006/table">
            <a:tbl>
              <a:tblPr/>
              <a:tblGrid>
                <a:gridCol w="1812653">
                  <a:extLst>
                    <a:ext uri="{9D8B030D-6E8A-4147-A177-3AD203B41FA5}">
                      <a16:colId xmlns:a16="http://schemas.microsoft.com/office/drawing/2014/main" val="20000"/>
                    </a:ext>
                  </a:extLst>
                </a:gridCol>
                <a:gridCol w="1246233">
                  <a:extLst>
                    <a:ext uri="{9D8B030D-6E8A-4147-A177-3AD203B41FA5}">
                      <a16:colId xmlns:a16="http://schemas.microsoft.com/office/drawing/2014/main" val="20001"/>
                    </a:ext>
                  </a:extLst>
                </a:gridCol>
                <a:gridCol w="1529443">
                  <a:extLst>
                    <a:ext uri="{9D8B030D-6E8A-4147-A177-3AD203B41FA5}">
                      <a16:colId xmlns:a16="http://schemas.microsoft.com/office/drawing/2014/main" val="20002"/>
                    </a:ext>
                  </a:extLst>
                </a:gridCol>
                <a:gridCol w="1038678">
                  <a:extLst>
                    <a:ext uri="{9D8B030D-6E8A-4147-A177-3AD203B41FA5}">
                      <a16:colId xmlns:a16="http://schemas.microsoft.com/office/drawing/2014/main" val="20003"/>
                    </a:ext>
                  </a:extLst>
                </a:gridCol>
              </a:tblGrid>
              <a:tr h="98624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name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Probe Response Timeout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Time Spent on One Host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Time between Probes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374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CC00CC"/>
                          </a:solidFill>
                          <a:effectLst/>
                          <a:latin typeface="Times New Roman" pitchFamily="18" charset="0"/>
                          <a:ea typeface="新細明體" pitchFamily="18" charset="-120"/>
                        </a:rPr>
                        <a:t>Paranoid (T0)</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CC00CC"/>
                          </a:solidFill>
                          <a:effectLst/>
                          <a:latin typeface="Times New Roman" pitchFamily="18" charset="0"/>
                          <a:ea typeface="新細明體" pitchFamily="18" charset="-120"/>
                        </a:rPr>
                        <a:t>5 min</a:t>
                      </a: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CC00CC"/>
                          </a:solidFill>
                          <a:effectLst/>
                          <a:latin typeface="Times New Roman" pitchFamily="18" charset="0"/>
                          <a:ea typeface="新細明體" pitchFamily="18" charset="-120"/>
                          <a:cs typeface="Arial" charset="0"/>
                        </a:rPr>
                        <a:t>Unlimited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CC00CC"/>
                          </a:solidFill>
                          <a:effectLst/>
                          <a:latin typeface="Times New Roman" pitchFamily="18" charset="0"/>
                          <a:ea typeface="新細明體" pitchFamily="18" charset="-120"/>
                        </a:rPr>
                        <a:t>5 min</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777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3333FF"/>
                          </a:solidFill>
                          <a:effectLst/>
                          <a:latin typeface="Times New Roman" pitchFamily="18" charset="0"/>
                          <a:ea typeface="新細明體" pitchFamily="18" charset="-120"/>
                        </a:rPr>
                        <a:t>Sneaky </a:t>
                      </a:r>
                      <a:r>
                        <a:rPr kumimoji="1" lang="en-US" altLang="zh-TW" sz="2000" b="0" i="0" u="none" strike="noStrike" cap="none" normalizeH="0" baseline="0" dirty="0">
                          <a:ln>
                            <a:noFill/>
                          </a:ln>
                          <a:solidFill>
                            <a:srgbClr val="CC00CC"/>
                          </a:solidFill>
                          <a:effectLst/>
                          <a:latin typeface="Times New Roman" pitchFamily="18" charset="0"/>
                          <a:ea typeface="+mn-ea"/>
                        </a:rPr>
                        <a:t>(T1)</a:t>
                      </a:r>
                      <a:endParaRPr kumimoji="1" lang="en-US" altLang="zh-TW" sz="2000" b="0" i="0" u="none" strike="noStrike" cap="none" normalizeH="0" baseline="0" dirty="0">
                        <a:ln>
                          <a:noFill/>
                        </a:ln>
                        <a:solidFill>
                          <a:srgbClr val="3333FF"/>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33FF"/>
                          </a:solidFill>
                          <a:effectLst/>
                          <a:latin typeface="Times New Roman" pitchFamily="18" charset="0"/>
                          <a:ea typeface="新細明體" pitchFamily="18" charset="-120"/>
                        </a:rPr>
                        <a:t>15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33FF"/>
                          </a:solidFill>
                          <a:effectLst/>
                          <a:latin typeface="Times New Roman" pitchFamily="18" charset="0"/>
                          <a:ea typeface="新細明體" pitchFamily="18" charset="-120"/>
                          <a:cs typeface="Arial" charset="0"/>
                        </a:rPr>
                        <a:t>Unlimited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33FF"/>
                          </a:solidFill>
                          <a:effectLst/>
                          <a:latin typeface="Times New Roman" pitchFamily="18" charset="0"/>
                          <a:ea typeface="新細明體" pitchFamily="18" charset="-120"/>
                        </a:rPr>
                        <a:t>12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026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008000"/>
                          </a:solidFill>
                          <a:effectLst/>
                          <a:latin typeface="Times New Roman" pitchFamily="18" charset="0"/>
                          <a:ea typeface="新細明體" pitchFamily="18" charset="-120"/>
                        </a:rPr>
                        <a:t>Polite </a:t>
                      </a:r>
                      <a:r>
                        <a:rPr kumimoji="1" lang="en-US" altLang="zh-TW" sz="2000" b="0" i="0" u="none" strike="noStrike" cap="none" normalizeH="0" baseline="0" dirty="0">
                          <a:ln>
                            <a:noFill/>
                          </a:ln>
                          <a:solidFill>
                            <a:srgbClr val="CC00CC"/>
                          </a:solidFill>
                          <a:effectLst/>
                          <a:latin typeface="Times New Roman" pitchFamily="18" charset="0"/>
                          <a:ea typeface="+mn-ea"/>
                        </a:rPr>
                        <a:t>(T2)</a:t>
                      </a:r>
                      <a:endParaRPr kumimoji="1" lang="en-US" altLang="zh-TW" sz="2000" b="0" i="0" u="none" strike="noStrike" cap="none" normalizeH="0" baseline="0" dirty="0">
                        <a:ln>
                          <a:noFill/>
                        </a:ln>
                        <a:solidFill>
                          <a:srgbClr val="008000"/>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6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cs typeface="Arial" charset="0"/>
                        </a:rPr>
                        <a:t>Unlimited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0.4 sec</a:t>
                      </a:r>
                      <a:endParaRPr kumimoji="1" lang="en-US" altLang="zh-TW" sz="2000" b="0" i="0" u="none" strike="noStrike" cap="none" normalizeH="0" baseline="0">
                        <a:ln>
                          <a:noFill/>
                        </a:ln>
                        <a:solidFill>
                          <a:schemeClr val="hlink"/>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638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hlink"/>
                          </a:solidFill>
                          <a:effectLst/>
                          <a:latin typeface="Times New Roman" pitchFamily="18" charset="0"/>
                          <a:ea typeface="新細明體" pitchFamily="18" charset="-120"/>
                        </a:rPr>
                        <a:t>Normal </a:t>
                      </a:r>
                      <a:r>
                        <a:rPr kumimoji="1" lang="en-US" altLang="zh-TW" sz="2000" b="0" i="0" u="none" strike="noStrike" cap="none" normalizeH="0" baseline="0" dirty="0">
                          <a:ln>
                            <a:noFill/>
                          </a:ln>
                          <a:solidFill>
                            <a:srgbClr val="CC00CC"/>
                          </a:solidFill>
                          <a:effectLst/>
                          <a:latin typeface="Times New Roman" pitchFamily="18" charset="0"/>
                          <a:ea typeface="+mn-ea"/>
                        </a:rPr>
                        <a:t>(T3)</a:t>
                      </a:r>
                      <a:endParaRPr kumimoji="1" lang="en-US" altLang="zh-TW" sz="2000" b="0" i="0" u="none" strike="noStrike" cap="none" normalizeH="0" baseline="0" dirty="0">
                        <a:ln>
                          <a:noFill/>
                        </a:ln>
                        <a:solidFill>
                          <a:schemeClr val="hlink"/>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hlink"/>
                          </a:solidFill>
                          <a:effectLst/>
                          <a:latin typeface="Times New Roman" pitchFamily="18" charset="0"/>
                          <a:ea typeface="新細明體" pitchFamily="18" charset="-120"/>
                        </a:rPr>
                        <a:t>6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hlink"/>
                          </a:solidFill>
                          <a:effectLst/>
                          <a:latin typeface="Times New Roman" pitchFamily="18" charset="0"/>
                          <a:ea typeface="新細明體" pitchFamily="18" charset="-120"/>
                          <a:cs typeface="Arial" charset="0"/>
                        </a:rPr>
                        <a:t>Unlimited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hlink"/>
                          </a:solidFill>
                          <a:effectLst/>
                          <a:latin typeface="Times New Roman" pitchFamily="18" charset="0"/>
                          <a:ea typeface="新細明體" pitchFamily="18" charset="-120"/>
                        </a:rPr>
                        <a:t>None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6389">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33CCFF"/>
                          </a:solidFill>
                          <a:effectLst/>
                          <a:latin typeface="Times New Roman" pitchFamily="18" charset="0"/>
                          <a:ea typeface="新細明體" pitchFamily="18" charset="-120"/>
                        </a:rPr>
                        <a:t>Aggressive </a:t>
                      </a:r>
                      <a:r>
                        <a:rPr kumimoji="1" lang="en-US" altLang="zh-TW" sz="2000" b="0" i="0" u="none" strike="noStrike" cap="none" normalizeH="0" baseline="0" dirty="0">
                          <a:ln>
                            <a:noFill/>
                          </a:ln>
                          <a:solidFill>
                            <a:srgbClr val="CC00CC"/>
                          </a:solidFill>
                          <a:effectLst/>
                          <a:latin typeface="Times New Roman" pitchFamily="18" charset="0"/>
                          <a:ea typeface="+mn-ea"/>
                        </a:rPr>
                        <a:t>(T4)</a:t>
                      </a:r>
                      <a:endParaRPr kumimoji="1" lang="en-US" altLang="zh-TW" sz="2000" b="0" i="0" u="none" strike="noStrike" cap="none" normalizeH="0" baseline="0" dirty="0">
                        <a:ln>
                          <a:noFill/>
                        </a:ln>
                        <a:solidFill>
                          <a:srgbClr val="33CCFF"/>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CCFF"/>
                          </a:solidFill>
                          <a:effectLst/>
                          <a:latin typeface="Times New Roman" pitchFamily="18" charset="0"/>
                          <a:ea typeface="新細明體" pitchFamily="18" charset="-120"/>
                        </a:rPr>
                        <a:t>1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CCFF"/>
                          </a:solidFill>
                          <a:effectLst/>
                          <a:latin typeface="Times New Roman" pitchFamily="18" charset="0"/>
                          <a:ea typeface="新細明體" pitchFamily="18" charset="-120"/>
                        </a:rPr>
                        <a:t>5 min</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CCFF"/>
                          </a:solidFill>
                          <a:effectLst/>
                          <a:latin typeface="Times New Roman" pitchFamily="18" charset="0"/>
                          <a:ea typeface="新細明體" pitchFamily="18" charset="-120"/>
                        </a:rPr>
                        <a:t>None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7542">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FF3300"/>
                          </a:solidFill>
                          <a:effectLst/>
                          <a:latin typeface="Times New Roman" pitchFamily="18" charset="0"/>
                          <a:ea typeface="新細明體" pitchFamily="18" charset="-120"/>
                        </a:rPr>
                        <a:t>Insane </a:t>
                      </a:r>
                      <a:r>
                        <a:rPr kumimoji="1" lang="en-US" altLang="zh-TW" sz="2000" b="0" i="0" u="none" strike="noStrike" cap="none" normalizeH="0" baseline="0" dirty="0">
                          <a:ln>
                            <a:noFill/>
                          </a:ln>
                          <a:solidFill>
                            <a:srgbClr val="CC00CC"/>
                          </a:solidFill>
                          <a:effectLst/>
                          <a:latin typeface="Times New Roman" pitchFamily="18" charset="0"/>
                          <a:ea typeface="+mn-ea"/>
                        </a:rPr>
                        <a:t>(T5)</a:t>
                      </a:r>
                      <a:endParaRPr kumimoji="1" lang="en-US" altLang="zh-TW" sz="2000" b="0" i="0" u="none" strike="noStrike" cap="none" normalizeH="0" baseline="0" dirty="0">
                        <a:ln>
                          <a:noFill/>
                        </a:ln>
                        <a:solidFill>
                          <a:srgbClr val="FF3300"/>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FF3300"/>
                          </a:solidFill>
                          <a:effectLst/>
                          <a:latin typeface="Times New Roman" pitchFamily="18" charset="0"/>
                          <a:ea typeface="新細明體" pitchFamily="18" charset="-120"/>
                        </a:rPr>
                        <a:t>0.3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FF3300"/>
                          </a:solidFill>
                          <a:effectLst/>
                          <a:latin typeface="Times New Roman" pitchFamily="18" charset="0"/>
                          <a:ea typeface="新細明體" pitchFamily="18" charset="-120"/>
                        </a:rPr>
                        <a:t>75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FF3300"/>
                          </a:solidFill>
                          <a:effectLst/>
                          <a:latin typeface="Times New Roman" pitchFamily="18" charset="0"/>
                          <a:ea typeface="新細明體" pitchFamily="18" charset="-120"/>
                        </a:rPr>
                        <a:t>None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78540" name="Picture 716" descr="timing">
            <a:extLst>
              <a:ext uri="{FF2B5EF4-FFF2-40B4-BE49-F238E27FC236}">
                <a16:creationId xmlns:a16="http://schemas.microsoft.com/office/drawing/2014/main" id="{AAC54344-3246-8B40-BF07-8B4A006BC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0301" y="1886705"/>
            <a:ext cx="5471699" cy="251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291C4F0-8225-A842-83BF-77D6AAF84DD7}"/>
              </a:ext>
            </a:extLst>
          </p:cNvPr>
          <p:cNvPicPr>
            <a:picLocks noChangeAspect="1"/>
          </p:cNvPicPr>
          <p:nvPr/>
        </p:nvPicPr>
        <p:blipFill>
          <a:blip r:embed="rId5"/>
          <a:stretch>
            <a:fillRect/>
          </a:stretch>
        </p:blipFill>
        <p:spPr>
          <a:xfrm>
            <a:off x="7258055" y="4517684"/>
            <a:ext cx="4396190" cy="2121239"/>
          </a:xfrm>
          <a:prstGeom prst="rect">
            <a:avLst/>
          </a:prstGeom>
        </p:spPr>
      </p:pic>
    </p:spTree>
    <p:extLst>
      <p:ext uri="{BB962C8B-B14F-4D97-AF65-F5344CB8AC3E}">
        <p14:creationId xmlns:p14="http://schemas.microsoft.com/office/powerpoint/2010/main" val="702589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8423"/>
                                        </p:tgtEl>
                                        <p:attrNameLst>
                                          <p:attrName>style.visibility</p:attrName>
                                        </p:attrNameLst>
                                      </p:cBhvr>
                                      <p:to>
                                        <p:strVal val="visible"/>
                                      </p:to>
                                    </p:set>
                                    <p:animEffect transition="in" filter="blinds(horizontal)">
                                      <p:cBhvr>
                                        <p:cTn id="7" dur="500"/>
                                        <p:tgtEl>
                                          <p:spTgt spid="78423"/>
                                        </p:tgtEl>
                                      </p:cBhvr>
                                    </p:animEffect>
                                  </p:childTnLst>
                                </p:cTn>
                              </p:par>
                              <p:par>
                                <p:cTn id="8" presetID="3" presetClass="entr" presetSubtype="10" fill="hold" nodeType="withEffect">
                                  <p:stCondLst>
                                    <p:cond delay="0"/>
                                  </p:stCondLst>
                                  <p:childTnLst>
                                    <p:set>
                                      <p:cBhvr>
                                        <p:cTn id="9" dur="1" fill="hold">
                                          <p:stCondLst>
                                            <p:cond delay="0"/>
                                          </p:stCondLst>
                                        </p:cTn>
                                        <p:tgtEl>
                                          <p:spTgt spid="78537"/>
                                        </p:tgtEl>
                                        <p:attrNameLst>
                                          <p:attrName>style.visibility</p:attrName>
                                        </p:attrNameLst>
                                      </p:cBhvr>
                                      <p:to>
                                        <p:strVal val="visible"/>
                                      </p:to>
                                    </p:set>
                                    <p:animEffect transition="in" filter="blinds(horizontal)">
                                      <p:cBhvr>
                                        <p:cTn id="10" dur="500"/>
                                        <p:tgtEl>
                                          <p:spTgt spid="785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842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8537"/>
                                        </p:tgtEl>
                                        <p:attrNameLst>
                                          <p:attrName>style.visibility</p:attrName>
                                        </p:attrNameLst>
                                      </p:cBhvr>
                                      <p:to>
                                        <p:strVal val="hidden"/>
                                      </p:to>
                                    </p:set>
                                  </p:childTnLst>
                                </p:cTn>
                              </p:par>
                              <p:par>
                                <p:cTn id="17" presetID="3" presetClass="entr" presetSubtype="10" fill="hold" nodeType="withEffect">
                                  <p:stCondLst>
                                    <p:cond delay="0"/>
                                  </p:stCondLst>
                                  <p:childTnLst>
                                    <p:set>
                                      <p:cBhvr>
                                        <p:cTn id="18" dur="1" fill="hold">
                                          <p:stCondLst>
                                            <p:cond delay="0"/>
                                          </p:stCondLst>
                                        </p:cTn>
                                        <p:tgtEl>
                                          <p:spTgt spid="78540"/>
                                        </p:tgtEl>
                                        <p:attrNameLst>
                                          <p:attrName>style.visibility</p:attrName>
                                        </p:attrNameLst>
                                      </p:cBhvr>
                                      <p:to>
                                        <p:strVal val="visible"/>
                                      </p:to>
                                    </p:set>
                                    <p:animEffect transition="in" filter="blinds(horizontal)">
                                      <p:cBhvr>
                                        <p:cTn id="19" dur="500"/>
                                        <p:tgtEl>
                                          <p:spTgt spid="78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23" grpId="0"/>
      <p:bldP spid="78423"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BD0D9ED-6E9D-654B-988C-2932EDA2F35B}"/>
              </a:ext>
            </a:extLst>
          </p:cNvPr>
          <p:cNvSpPr>
            <a:spLocks noGrp="1"/>
          </p:cNvSpPr>
          <p:nvPr>
            <p:ph type="sldNum" sz="quarter" idx="12"/>
          </p:nvPr>
        </p:nvSpPr>
        <p:spPr/>
        <p:txBody>
          <a:bodyPr/>
          <a:lstStyle/>
          <a:p>
            <a:fld id="{19FAC264-C325-E649-8A06-19715D4C5777}" type="slidenum">
              <a:rPr lang="en-US" altLang="en-US"/>
              <a:pPr/>
              <a:t>42</a:t>
            </a:fld>
            <a:endParaRPr lang="en-US" altLang="en-US"/>
          </a:p>
        </p:txBody>
      </p:sp>
      <p:sp>
        <p:nvSpPr>
          <p:cNvPr id="28674" name="Rectangle 2">
            <a:extLst>
              <a:ext uri="{FF2B5EF4-FFF2-40B4-BE49-F238E27FC236}">
                <a16:creationId xmlns:a16="http://schemas.microsoft.com/office/drawing/2014/main" id="{B5782DFF-DC09-3247-A6E1-719D0979ED60}"/>
              </a:ext>
            </a:extLst>
          </p:cNvPr>
          <p:cNvSpPr>
            <a:spLocks noGrp="1" noChangeArrowheads="1"/>
          </p:cNvSpPr>
          <p:nvPr>
            <p:ph type="title"/>
          </p:nvPr>
        </p:nvSpPr>
        <p:spPr/>
        <p:txBody>
          <a:bodyPr/>
          <a:lstStyle/>
          <a:p>
            <a:r>
              <a:rPr lang="en-US" altLang="en-US"/>
              <a:t>OS Fingerprinting</a:t>
            </a:r>
          </a:p>
        </p:txBody>
      </p:sp>
      <p:sp>
        <p:nvSpPr>
          <p:cNvPr id="28675" name="Rectangle 3">
            <a:extLst>
              <a:ext uri="{FF2B5EF4-FFF2-40B4-BE49-F238E27FC236}">
                <a16:creationId xmlns:a16="http://schemas.microsoft.com/office/drawing/2014/main" id="{B8086D3D-AA75-3947-B17D-E3BFB2E78BDB}"/>
              </a:ext>
            </a:extLst>
          </p:cNvPr>
          <p:cNvSpPr>
            <a:spLocks noGrp="1" noChangeArrowheads="1"/>
          </p:cNvSpPr>
          <p:nvPr>
            <p:ph type="body" idx="1"/>
          </p:nvPr>
        </p:nvSpPr>
        <p:spPr/>
        <p:txBody>
          <a:bodyPr/>
          <a:lstStyle/>
          <a:p>
            <a:r>
              <a:rPr lang="en-US" altLang="en-US" dirty="0"/>
              <a:t>Identification of the operating system running on a remote machine</a:t>
            </a:r>
          </a:p>
          <a:p>
            <a:r>
              <a:rPr lang="en-US" altLang="en-US" dirty="0"/>
              <a:t>Different kernels perform differently</a:t>
            </a:r>
          </a:p>
          <a:p>
            <a:pPr lvl="1"/>
            <a:r>
              <a:rPr lang="en-US" altLang="en-US" dirty="0"/>
              <a:t>TCP options</a:t>
            </a:r>
          </a:p>
          <a:p>
            <a:pPr lvl="1"/>
            <a:r>
              <a:rPr lang="en-US" altLang="en-US" dirty="0"/>
              <a:t>Initial sequence number</a:t>
            </a:r>
          </a:p>
          <a:p>
            <a:pPr lvl="1"/>
            <a:r>
              <a:rPr lang="en-US" altLang="en-US" dirty="0"/>
              <a:t>ICMP error messages</a:t>
            </a:r>
          </a:p>
          <a:p>
            <a:pPr lvl="1"/>
            <a:r>
              <a:rPr lang="en-US" altLang="en-US" dirty="0"/>
              <a:t>IP fragment overlap</a:t>
            </a:r>
          </a:p>
        </p:txBody>
      </p:sp>
    </p:spTree>
    <p:extLst>
      <p:ext uri="{BB962C8B-B14F-4D97-AF65-F5344CB8AC3E}">
        <p14:creationId xmlns:p14="http://schemas.microsoft.com/office/powerpoint/2010/main" val="351857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624CC02-3480-F442-85A3-08075B7845F3}"/>
              </a:ext>
            </a:extLst>
          </p:cNvPr>
          <p:cNvSpPr>
            <a:spLocks noGrp="1" noChangeArrowheads="1"/>
          </p:cNvSpPr>
          <p:nvPr>
            <p:ph type="title"/>
          </p:nvPr>
        </p:nvSpPr>
        <p:spPr/>
        <p:txBody>
          <a:bodyPr/>
          <a:lstStyle/>
          <a:p>
            <a:pPr eaLnBrk="1" hangingPunct="1"/>
            <a:r>
              <a:rPr lang="en-US" altLang="zh-TW" dirty="0"/>
              <a:t>OS Fingerprinting</a:t>
            </a:r>
          </a:p>
        </p:txBody>
      </p:sp>
      <p:sp>
        <p:nvSpPr>
          <p:cNvPr id="20483" name="Rectangle 3">
            <a:extLst>
              <a:ext uri="{FF2B5EF4-FFF2-40B4-BE49-F238E27FC236}">
                <a16:creationId xmlns:a16="http://schemas.microsoft.com/office/drawing/2014/main" id="{B959DDAD-7EE3-EC4C-B621-15F4B763EFA1}"/>
              </a:ext>
            </a:extLst>
          </p:cNvPr>
          <p:cNvSpPr>
            <a:spLocks noGrp="1" noChangeArrowheads="1"/>
          </p:cNvSpPr>
          <p:nvPr>
            <p:ph type="body" idx="1"/>
          </p:nvPr>
        </p:nvSpPr>
        <p:spPr>
          <a:xfrm>
            <a:off x="1149544" y="1117465"/>
            <a:ext cx="2819400" cy="577850"/>
          </a:xfrm>
        </p:spPr>
        <p:txBody>
          <a:bodyPr/>
          <a:lstStyle/>
          <a:p>
            <a:pPr eaLnBrk="1" hangingPunct="1">
              <a:lnSpc>
                <a:spcPct val="90000"/>
              </a:lnSpc>
            </a:pPr>
            <a:r>
              <a:rPr lang="en-US" altLang="zh-TW" dirty="0"/>
              <a:t>With </a:t>
            </a:r>
            <a:r>
              <a:rPr lang="en-US" altLang="zh-TW" dirty="0">
                <a:solidFill>
                  <a:srgbClr val="FF3300"/>
                </a:solidFill>
              </a:rPr>
              <a:t>–O</a:t>
            </a:r>
            <a:r>
              <a:rPr lang="en-US" altLang="zh-TW" dirty="0"/>
              <a:t> flag</a:t>
            </a:r>
          </a:p>
        </p:txBody>
      </p:sp>
      <p:pic>
        <p:nvPicPr>
          <p:cNvPr id="20484" name="Picture 4" descr="OSFingerprinting">
            <a:extLst>
              <a:ext uri="{FF2B5EF4-FFF2-40B4-BE49-F238E27FC236}">
                <a16:creationId xmlns:a16="http://schemas.microsoft.com/office/drawing/2014/main" id="{D461A511-7F3E-F549-B315-2D318E277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388" y="333375"/>
            <a:ext cx="10160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5">
            <a:extLst>
              <a:ext uri="{FF2B5EF4-FFF2-40B4-BE49-F238E27FC236}">
                <a16:creationId xmlns:a16="http://schemas.microsoft.com/office/drawing/2014/main" id="{9FC3884E-5DFD-C840-AF3A-98D84B54AB35}"/>
              </a:ext>
            </a:extLst>
          </p:cNvPr>
          <p:cNvSpPr>
            <a:spLocks noChangeArrowheads="1"/>
          </p:cNvSpPr>
          <p:nvPr/>
        </p:nvSpPr>
        <p:spPr bwMode="auto">
          <a:xfrm>
            <a:off x="1232095" y="2576513"/>
            <a:ext cx="8316913" cy="576262"/>
          </a:xfrm>
          <a:prstGeom prst="rect">
            <a:avLst/>
          </a:prstGeom>
          <a:noFill/>
          <a:ln w="9525">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20000"/>
              </a:spcBef>
              <a:buClr>
                <a:schemeClr val="accent1"/>
              </a:buClr>
              <a:buFont typeface="Wingdings" pitchFamily="2" charset="2"/>
              <a:buNone/>
            </a:pPr>
            <a:r>
              <a:rPr lang="en-US" altLang="zh-TW" sz="3200">
                <a:solidFill>
                  <a:srgbClr val="008000"/>
                </a:solidFill>
                <a:ea typeface="新細明體" panose="02020500000000000000" pitchFamily="18" charset="-120"/>
              </a:rPr>
              <a:t>Sending specially TCP and UDP headers</a:t>
            </a:r>
          </a:p>
          <a:p>
            <a:pPr algn="l" eaLnBrk="1" hangingPunct="1">
              <a:spcBef>
                <a:spcPct val="20000"/>
              </a:spcBef>
              <a:buClr>
                <a:schemeClr val="accent1"/>
              </a:buClr>
              <a:buFont typeface="Wingdings" pitchFamily="2" charset="2"/>
              <a:buChar char="l"/>
            </a:pPr>
            <a:endParaRPr lang="en-US" altLang="zh-TW" sz="3200">
              <a:solidFill>
                <a:srgbClr val="008000"/>
              </a:solidFill>
              <a:ea typeface="新細明體" panose="02020500000000000000" pitchFamily="18" charset="-120"/>
            </a:endParaRPr>
          </a:p>
        </p:txBody>
      </p:sp>
      <p:sp>
        <p:nvSpPr>
          <p:cNvPr id="81926" name="Rectangle 6">
            <a:extLst>
              <a:ext uri="{FF2B5EF4-FFF2-40B4-BE49-F238E27FC236}">
                <a16:creationId xmlns:a16="http://schemas.microsoft.com/office/drawing/2014/main" id="{899AC12E-2A6D-6443-A22C-B508086B63C4}"/>
              </a:ext>
            </a:extLst>
          </p:cNvPr>
          <p:cNvSpPr>
            <a:spLocks noChangeArrowheads="1"/>
          </p:cNvSpPr>
          <p:nvPr/>
        </p:nvSpPr>
        <p:spPr bwMode="auto">
          <a:xfrm>
            <a:off x="1160657" y="3729038"/>
            <a:ext cx="8316912" cy="57626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20000"/>
              </a:spcBef>
              <a:buClr>
                <a:schemeClr val="accent1"/>
              </a:buClr>
              <a:buFont typeface="Wingdings" pitchFamily="2" charset="2"/>
              <a:buNone/>
            </a:pPr>
            <a:r>
              <a:rPr lang="en-US" altLang="zh-TW" sz="3200">
                <a:solidFill>
                  <a:srgbClr val="3333FF"/>
                </a:solidFill>
                <a:ea typeface="新細明體" panose="02020500000000000000" pitchFamily="18" charset="-120"/>
              </a:rPr>
              <a:t>Analyze the result and compare information</a:t>
            </a:r>
          </a:p>
          <a:p>
            <a:pPr algn="l" eaLnBrk="1" hangingPunct="1">
              <a:spcBef>
                <a:spcPct val="20000"/>
              </a:spcBef>
              <a:buClr>
                <a:schemeClr val="accent1"/>
              </a:buClr>
              <a:buFont typeface="Wingdings" pitchFamily="2" charset="2"/>
              <a:buChar char="l"/>
            </a:pPr>
            <a:endParaRPr lang="en-US" altLang="zh-TW" sz="3200">
              <a:solidFill>
                <a:srgbClr val="3333FF"/>
              </a:solidFill>
              <a:ea typeface="新細明體" panose="02020500000000000000" pitchFamily="18" charset="-120"/>
            </a:endParaRPr>
          </a:p>
        </p:txBody>
      </p:sp>
      <p:sp>
        <p:nvSpPr>
          <p:cNvPr id="81927" name="Line 7">
            <a:extLst>
              <a:ext uri="{FF2B5EF4-FFF2-40B4-BE49-F238E27FC236}">
                <a16:creationId xmlns:a16="http://schemas.microsoft.com/office/drawing/2014/main" id="{D10F0C98-91E8-044C-980D-31F8B16DF204}"/>
              </a:ext>
            </a:extLst>
          </p:cNvPr>
          <p:cNvSpPr>
            <a:spLocks noChangeShapeType="1"/>
          </p:cNvSpPr>
          <p:nvPr/>
        </p:nvSpPr>
        <p:spPr bwMode="auto">
          <a:xfrm>
            <a:off x="5048444" y="3152776"/>
            <a:ext cx="0" cy="57626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28" name="Text Box 8">
            <a:extLst>
              <a:ext uri="{FF2B5EF4-FFF2-40B4-BE49-F238E27FC236}">
                <a16:creationId xmlns:a16="http://schemas.microsoft.com/office/drawing/2014/main" id="{8F642D1B-A5E1-7443-907A-6BC4B45EA0D5}"/>
              </a:ext>
            </a:extLst>
          </p:cNvPr>
          <p:cNvSpPr txBox="1">
            <a:spLocks noChangeArrowheads="1"/>
          </p:cNvSpPr>
          <p:nvPr/>
        </p:nvSpPr>
        <p:spPr bwMode="auto">
          <a:xfrm>
            <a:off x="1303532" y="5240338"/>
            <a:ext cx="2089150" cy="400110"/>
          </a:xfrm>
          <a:prstGeom prst="rect">
            <a:avLst/>
          </a:prstGeom>
          <a:noFill/>
          <a:ln w="381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2000" b="1">
                <a:solidFill>
                  <a:srgbClr val="FFCC00"/>
                </a:solidFill>
                <a:latin typeface="Arial" panose="020B0604020202020204" pitchFamily="34" charset="0"/>
                <a:ea typeface="新細明體" panose="02020500000000000000" pitchFamily="18" charset="-120"/>
              </a:rPr>
              <a:t>OS information</a:t>
            </a:r>
          </a:p>
        </p:txBody>
      </p:sp>
      <p:sp>
        <p:nvSpPr>
          <p:cNvPr id="81929" name="Line 9">
            <a:extLst>
              <a:ext uri="{FF2B5EF4-FFF2-40B4-BE49-F238E27FC236}">
                <a16:creationId xmlns:a16="http://schemas.microsoft.com/office/drawing/2014/main" id="{8174E2AC-2D12-0043-A5B4-A42510B92E69}"/>
              </a:ext>
            </a:extLst>
          </p:cNvPr>
          <p:cNvSpPr>
            <a:spLocks noChangeShapeType="1"/>
          </p:cNvSpPr>
          <p:nvPr/>
        </p:nvSpPr>
        <p:spPr bwMode="auto">
          <a:xfrm flipV="1">
            <a:off x="2311594" y="4305300"/>
            <a:ext cx="0" cy="935038"/>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0" name="Line 10">
            <a:extLst>
              <a:ext uri="{FF2B5EF4-FFF2-40B4-BE49-F238E27FC236}">
                <a16:creationId xmlns:a16="http://schemas.microsoft.com/office/drawing/2014/main" id="{EB037ABE-E37E-184D-87A3-36A656BA956B}"/>
              </a:ext>
            </a:extLst>
          </p:cNvPr>
          <p:cNvSpPr>
            <a:spLocks noChangeShapeType="1"/>
          </p:cNvSpPr>
          <p:nvPr/>
        </p:nvSpPr>
        <p:spPr bwMode="auto">
          <a:xfrm>
            <a:off x="7136007" y="4305300"/>
            <a:ext cx="0" cy="71913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81933" name="Picture 13" descr="k14pzceq[1]">
            <a:extLst>
              <a:ext uri="{FF2B5EF4-FFF2-40B4-BE49-F238E27FC236}">
                <a16:creationId xmlns:a16="http://schemas.microsoft.com/office/drawing/2014/main" id="{E8EFEDFE-FE53-7D46-9777-29F76DC78D9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8307" y="5014913"/>
            <a:ext cx="12827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324E0F-E879-EA45-BDB3-3D07C649C1AE}"/>
              </a:ext>
            </a:extLst>
          </p:cNvPr>
          <p:cNvSpPr/>
          <p:nvPr/>
        </p:nvSpPr>
        <p:spPr>
          <a:xfrm>
            <a:off x="1232095" y="1719388"/>
            <a:ext cx="4070345" cy="400110"/>
          </a:xfrm>
          <a:prstGeom prst="rect">
            <a:avLst/>
          </a:prstGeom>
        </p:spPr>
        <p:txBody>
          <a:bodyPr wrap="none">
            <a:spAutoFit/>
          </a:bodyPr>
          <a:lstStyle/>
          <a:p>
            <a:pPr>
              <a:spcBef>
                <a:spcPct val="50000"/>
              </a:spcBef>
            </a:pPr>
            <a:r>
              <a:rPr lang="en-US" altLang="zh-TW" sz="2000" b="1" dirty="0">
                <a:solidFill>
                  <a:srgbClr val="3333FF"/>
                </a:solidFill>
                <a:latin typeface="Arial" panose="020B0604020202020204" pitchFamily="34" charset="0"/>
              </a:rPr>
              <a:t>Nmap  –T &lt;name&gt; &lt;target host&gt;</a:t>
            </a:r>
          </a:p>
        </p:txBody>
      </p:sp>
    </p:spTree>
    <p:extLst>
      <p:ext uri="{BB962C8B-B14F-4D97-AF65-F5344CB8AC3E}">
        <p14:creationId xmlns:p14="http://schemas.microsoft.com/office/powerpoint/2010/main" val="208089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blinds(horizontal)">
                                      <p:cBhvr>
                                        <p:cTn id="7" dur="500"/>
                                        <p:tgtEl>
                                          <p:spTgt spid="81925"/>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1927"/>
                                        </p:tgtEl>
                                        <p:attrNameLst>
                                          <p:attrName>style.visibility</p:attrName>
                                        </p:attrNameLst>
                                      </p:cBhvr>
                                      <p:to>
                                        <p:strVal val="visible"/>
                                      </p:to>
                                    </p:set>
                                    <p:animEffect transition="in" filter="blinds(horizontal)">
                                      <p:cBhvr>
                                        <p:cTn id="11" dur="500"/>
                                        <p:tgtEl>
                                          <p:spTgt spid="81927"/>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81926"/>
                                        </p:tgtEl>
                                        <p:attrNameLst>
                                          <p:attrName>style.visibility</p:attrName>
                                        </p:attrNameLst>
                                      </p:cBhvr>
                                      <p:to>
                                        <p:strVal val="visible"/>
                                      </p:to>
                                    </p:set>
                                    <p:animEffect transition="in" filter="blinds(horizontal)">
                                      <p:cBhvr>
                                        <p:cTn id="15" dur="500"/>
                                        <p:tgtEl>
                                          <p:spTgt spid="81926"/>
                                        </p:tgtEl>
                                      </p:cBhvr>
                                    </p:animEffect>
                                  </p:childTnLst>
                                </p:cTn>
                              </p:par>
                              <p:par>
                                <p:cTn id="16" presetID="3" presetClass="entr" presetSubtype="10" fill="hold" nodeType="withEffect">
                                  <p:stCondLst>
                                    <p:cond delay="0"/>
                                  </p:stCondLst>
                                  <p:childTnLst>
                                    <p:set>
                                      <p:cBhvr>
                                        <p:cTn id="17" dur="1" fill="hold">
                                          <p:stCondLst>
                                            <p:cond delay="0"/>
                                          </p:stCondLst>
                                        </p:cTn>
                                        <p:tgtEl>
                                          <p:spTgt spid="81929"/>
                                        </p:tgtEl>
                                        <p:attrNameLst>
                                          <p:attrName>style.visibility</p:attrName>
                                        </p:attrNameLst>
                                      </p:cBhvr>
                                      <p:to>
                                        <p:strVal val="visible"/>
                                      </p:to>
                                    </p:set>
                                    <p:animEffect transition="in" filter="blinds(horizontal)">
                                      <p:cBhvr>
                                        <p:cTn id="18" dur="500"/>
                                        <p:tgtEl>
                                          <p:spTgt spid="8192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blinds(horizontal)">
                                      <p:cBhvr>
                                        <p:cTn id="21" dur="500"/>
                                        <p:tgtEl>
                                          <p:spTgt spid="81928"/>
                                        </p:tgtEl>
                                      </p:cBhvr>
                                    </p:animEffect>
                                  </p:childTnLst>
                                </p:cTn>
                              </p:par>
                            </p:childTnLst>
                          </p:cTn>
                        </p:par>
                        <p:par>
                          <p:cTn id="22" fill="hold" nodeType="afterGroup">
                            <p:stCondLst>
                              <p:cond delay="1500"/>
                            </p:stCondLst>
                            <p:childTnLst>
                              <p:par>
                                <p:cTn id="23" presetID="1" presetClass="entr" presetSubtype="0" fill="hold" nodeType="afterEffect">
                                  <p:stCondLst>
                                    <p:cond delay="0"/>
                                  </p:stCondLst>
                                  <p:childTnLst>
                                    <p:set>
                                      <p:cBhvr>
                                        <p:cTn id="24" dur="1" fill="hold">
                                          <p:stCondLst>
                                            <p:cond delay="0"/>
                                          </p:stCondLst>
                                        </p:cTn>
                                        <p:tgtEl>
                                          <p:spTgt spid="81930"/>
                                        </p:tgtEl>
                                        <p:attrNameLst>
                                          <p:attrName>style.visibility</p:attrName>
                                        </p:attrNameLst>
                                      </p:cBhvr>
                                      <p:to>
                                        <p:strVal val="visible"/>
                                      </p:to>
                                    </p:set>
                                  </p:childTnLst>
                                </p:cTn>
                              </p:par>
                            </p:childTnLst>
                          </p:cTn>
                        </p:par>
                        <p:par>
                          <p:cTn id="25" fill="hold" nodeType="afterGroup">
                            <p:stCondLst>
                              <p:cond delay="1500"/>
                            </p:stCondLst>
                            <p:childTnLst>
                              <p:par>
                                <p:cTn id="26" presetID="1" presetClass="entr" presetSubtype="0" fill="hold" nodeType="afterEffect">
                                  <p:stCondLst>
                                    <p:cond delay="0"/>
                                  </p:stCondLst>
                                  <p:childTnLst>
                                    <p:set>
                                      <p:cBhvr>
                                        <p:cTn id="27" dur="1" fill="hold">
                                          <p:stCondLst>
                                            <p:cond delay="0"/>
                                          </p:stCondLst>
                                        </p:cTn>
                                        <p:tgtEl>
                                          <p:spTgt spid="8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P spid="819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E0C6B40-04C4-BA41-BB1A-DBE3CF1D2352}"/>
              </a:ext>
            </a:extLst>
          </p:cNvPr>
          <p:cNvSpPr>
            <a:spLocks noGrp="1" noChangeArrowheads="1"/>
          </p:cNvSpPr>
          <p:nvPr>
            <p:ph type="title"/>
          </p:nvPr>
        </p:nvSpPr>
        <p:spPr>
          <a:xfrm>
            <a:off x="975633" y="-65314"/>
            <a:ext cx="7210425" cy="1143000"/>
          </a:xfrm>
        </p:spPr>
        <p:txBody>
          <a:bodyPr/>
          <a:lstStyle/>
          <a:p>
            <a:pPr eaLnBrk="1" hangingPunct="1"/>
            <a:r>
              <a:rPr lang="en-US" altLang="zh-TW" dirty="0"/>
              <a:t>OS Detection on </a:t>
            </a:r>
            <a:r>
              <a:rPr lang="en-US" altLang="zh-TW" dirty="0">
                <a:solidFill>
                  <a:srgbClr val="33CC33"/>
                </a:solidFill>
              </a:rPr>
              <a:t>Linux</a:t>
            </a:r>
          </a:p>
        </p:txBody>
      </p:sp>
      <p:sp>
        <p:nvSpPr>
          <p:cNvPr id="21507" name="Rectangle 3">
            <a:extLst>
              <a:ext uri="{FF2B5EF4-FFF2-40B4-BE49-F238E27FC236}">
                <a16:creationId xmlns:a16="http://schemas.microsoft.com/office/drawing/2014/main" id="{C27D738B-B030-E54C-8526-27487F442CDC}"/>
              </a:ext>
            </a:extLst>
          </p:cNvPr>
          <p:cNvSpPr>
            <a:spLocks noGrp="1" noChangeArrowheads="1"/>
          </p:cNvSpPr>
          <p:nvPr>
            <p:ph type="body" idx="1"/>
          </p:nvPr>
        </p:nvSpPr>
        <p:spPr>
          <a:xfrm>
            <a:off x="1014414" y="1223170"/>
            <a:ext cx="4546600" cy="750887"/>
          </a:xfrm>
        </p:spPr>
        <p:txBody>
          <a:bodyPr/>
          <a:lstStyle/>
          <a:p>
            <a:pPr eaLnBrk="1" hangingPunct="1"/>
            <a:r>
              <a:rPr lang="en-US" altLang="zh-TW" dirty="0">
                <a:solidFill>
                  <a:schemeClr val="accent2"/>
                </a:solidFill>
              </a:rPr>
              <a:t>Nmap –O 192.168.0.1</a:t>
            </a:r>
          </a:p>
        </p:txBody>
      </p:sp>
      <p:pic>
        <p:nvPicPr>
          <p:cNvPr id="21509" name="Picture 5" descr="OS_detection_1">
            <a:extLst>
              <a:ext uri="{FF2B5EF4-FFF2-40B4-BE49-F238E27FC236}">
                <a16:creationId xmlns:a16="http://schemas.microsoft.com/office/drawing/2014/main" id="{14CAD6B2-E29B-DE40-B8C2-60E3FDB87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052" y="2264954"/>
            <a:ext cx="7749896" cy="40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Line 11">
            <a:extLst>
              <a:ext uri="{FF2B5EF4-FFF2-40B4-BE49-F238E27FC236}">
                <a16:creationId xmlns:a16="http://schemas.microsoft.com/office/drawing/2014/main" id="{DD4633B3-73E2-924F-ADB2-02D3268FAB01}"/>
              </a:ext>
            </a:extLst>
          </p:cNvPr>
          <p:cNvSpPr>
            <a:spLocks noChangeShapeType="1"/>
          </p:cNvSpPr>
          <p:nvPr/>
        </p:nvSpPr>
        <p:spPr bwMode="auto">
          <a:xfrm>
            <a:off x="3300553" y="2480854"/>
            <a:ext cx="2016125"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1" name="Line 12">
            <a:extLst>
              <a:ext uri="{FF2B5EF4-FFF2-40B4-BE49-F238E27FC236}">
                <a16:creationId xmlns:a16="http://schemas.microsoft.com/office/drawing/2014/main" id="{6CF80ED9-4987-494F-86BE-37B74D61B2E6}"/>
              </a:ext>
            </a:extLst>
          </p:cNvPr>
          <p:cNvSpPr>
            <a:spLocks noChangeShapeType="1"/>
          </p:cNvSpPr>
          <p:nvPr/>
        </p:nvSpPr>
        <p:spPr bwMode="auto">
          <a:xfrm>
            <a:off x="2221053" y="5505042"/>
            <a:ext cx="280828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2" name="Line 13">
            <a:extLst>
              <a:ext uri="{FF2B5EF4-FFF2-40B4-BE49-F238E27FC236}">
                <a16:creationId xmlns:a16="http://schemas.microsoft.com/office/drawing/2014/main" id="{4E26AB76-4C01-884E-858C-1870995D719B}"/>
              </a:ext>
            </a:extLst>
          </p:cNvPr>
          <p:cNvSpPr>
            <a:spLocks noChangeShapeType="1"/>
          </p:cNvSpPr>
          <p:nvPr/>
        </p:nvSpPr>
        <p:spPr bwMode="auto">
          <a:xfrm>
            <a:off x="2221053" y="5720942"/>
            <a:ext cx="705643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3" name="Line 14">
            <a:extLst>
              <a:ext uri="{FF2B5EF4-FFF2-40B4-BE49-F238E27FC236}">
                <a16:creationId xmlns:a16="http://schemas.microsoft.com/office/drawing/2014/main" id="{80E951E9-5479-484C-80DA-49B9D79F1091}"/>
              </a:ext>
            </a:extLst>
          </p:cNvPr>
          <p:cNvSpPr>
            <a:spLocks noChangeShapeType="1"/>
          </p:cNvSpPr>
          <p:nvPr/>
        </p:nvSpPr>
        <p:spPr bwMode="auto">
          <a:xfrm>
            <a:off x="2221052" y="5936842"/>
            <a:ext cx="5040312"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34933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1344386" y="1868488"/>
            <a:ext cx="388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–V &lt;target host&gt;</a:t>
            </a:r>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Version Scanning</a:t>
            </a:r>
          </a:p>
        </p:txBody>
      </p:sp>
      <p:sp>
        <p:nvSpPr>
          <p:cNvPr id="11" name="Rectangle 3">
            <a:extLst>
              <a:ext uri="{FF2B5EF4-FFF2-40B4-BE49-F238E27FC236}">
                <a16:creationId xmlns:a16="http://schemas.microsoft.com/office/drawing/2014/main" id="{639910F7-E94F-D14F-9A2B-E29ED4B81223}"/>
              </a:ext>
            </a:extLst>
          </p:cNvPr>
          <p:cNvSpPr txBox="1">
            <a:spLocks noChangeArrowheads="1"/>
          </p:cNvSpPr>
          <p:nvPr/>
        </p:nvSpPr>
        <p:spPr>
          <a:xfrm>
            <a:off x="1149544" y="1117465"/>
            <a:ext cx="2819400" cy="577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With </a:t>
            </a:r>
            <a:r>
              <a:rPr lang="en-US" altLang="zh-TW" dirty="0">
                <a:solidFill>
                  <a:srgbClr val="FF3300"/>
                </a:solidFill>
              </a:rPr>
              <a:t>–V</a:t>
            </a:r>
            <a:r>
              <a:rPr lang="en-US" altLang="zh-TW" dirty="0"/>
              <a:t> flag</a:t>
            </a:r>
          </a:p>
        </p:txBody>
      </p:sp>
      <p:pic>
        <p:nvPicPr>
          <p:cNvPr id="5" name="Picture 4">
            <a:extLst>
              <a:ext uri="{FF2B5EF4-FFF2-40B4-BE49-F238E27FC236}">
                <a16:creationId xmlns:a16="http://schemas.microsoft.com/office/drawing/2014/main" id="{A5039B0B-EE9F-5E42-803C-4660DF87AE20}"/>
              </a:ext>
            </a:extLst>
          </p:cNvPr>
          <p:cNvPicPr>
            <a:picLocks noChangeAspect="1"/>
          </p:cNvPicPr>
          <p:nvPr/>
        </p:nvPicPr>
        <p:blipFill>
          <a:blip r:embed="rId4"/>
          <a:stretch>
            <a:fillRect/>
          </a:stretch>
        </p:blipFill>
        <p:spPr>
          <a:xfrm>
            <a:off x="2792684" y="2682740"/>
            <a:ext cx="5371340" cy="3456803"/>
          </a:xfrm>
          <a:prstGeom prst="rect">
            <a:avLst/>
          </a:prstGeom>
        </p:spPr>
      </p:pic>
    </p:spTree>
    <p:extLst>
      <p:ext uri="{BB962C8B-B14F-4D97-AF65-F5344CB8AC3E}">
        <p14:creationId xmlns:p14="http://schemas.microsoft.com/office/powerpoint/2010/main" val="834402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1344386" y="1868488"/>
            <a:ext cx="388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 &lt;target host&gt;</a:t>
            </a:r>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All Options Scanning</a:t>
            </a:r>
          </a:p>
        </p:txBody>
      </p:sp>
      <p:sp>
        <p:nvSpPr>
          <p:cNvPr id="11" name="Rectangle 3">
            <a:extLst>
              <a:ext uri="{FF2B5EF4-FFF2-40B4-BE49-F238E27FC236}">
                <a16:creationId xmlns:a16="http://schemas.microsoft.com/office/drawing/2014/main" id="{639910F7-E94F-D14F-9A2B-E29ED4B81223}"/>
              </a:ext>
            </a:extLst>
          </p:cNvPr>
          <p:cNvSpPr txBox="1">
            <a:spLocks noChangeArrowheads="1"/>
          </p:cNvSpPr>
          <p:nvPr/>
        </p:nvSpPr>
        <p:spPr>
          <a:xfrm>
            <a:off x="1149544" y="1117465"/>
            <a:ext cx="7373970" cy="7510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With </a:t>
            </a:r>
            <a:r>
              <a:rPr lang="en-US" altLang="zh-TW" dirty="0">
                <a:solidFill>
                  <a:srgbClr val="FF3300"/>
                </a:solidFill>
              </a:rPr>
              <a:t>–A</a:t>
            </a:r>
            <a:r>
              <a:rPr lang="en-US" altLang="zh-TW" dirty="0"/>
              <a:t> flag (Enable OS detection, version detection, script scanning, and traceroute)</a:t>
            </a:r>
          </a:p>
        </p:txBody>
      </p:sp>
      <p:pic>
        <p:nvPicPr>
          <p:cNvPr id="4" name="Picture 3">
            <a:extLst>
              <a:ext uri="{FF2B5EF4-FFF2-40B4-BE49-F238E27FC236}">
                <a16:creationId xmlns:a16="http://schemas.microsoft.com/office/drawing/2014/main" id="{3B9E22BE-D10C-E541-9849-5B291EC6A256}"/>
              </a:ext>
            </a:extLst>
          </p:cNvPr>
          <p:cNvPicPr>
            <a:picLocks noChangeAspect="1"/>
          </p:cNvPicPr>
          <p:nvPr/>
        </p:nvPicPr>
        <p:blipFill>
          <a:blip r:embed="rId4"/>
          <a:stretch>
            <a:fillRect/>
          </a:stretch>
        </p:blipFill>
        <p:spPr>
          <a:xfrm>
            <a:off x="2312306" y="2694772"/>
            <a:ext cx="6400619" cy="3675081"/>
          </a:xfrm>
          <a:prstGeom prst="rect">
            <a:avLst/>
          </a:prstGeom>
        </p:spPr>
      </p:pic>
    </p:spTree>
    <p:extLst>
      <p:ext uri="{BB962C8B-B14F-4D97-AF65-F5344CB8AC3E}">
        <p14:creationId xmlns:p14="http://schemas.microsoft.com/office/powerpoint/2010/main" val="357636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3A544D8-9ECB-DC48-9E1B-B4C6FD1BFA1D}"/>
              </a:ext>
            </a:extLst>
          </p:cNvPr>
          <p:cNvSpPr>
            <a:spLocks noGrp="1" noChangeArrowheads="1"/>
          </p:cNvSpPr>
          <p:nvPr>
            <p:ph type="title"/>
          </p:nvPr>
        </p:nvSpPr>
        <p:spPr>
          <a:xfrm>
            <a:off x="903516" y="-68262"/>
            <a:ext cx="6346825" cy="1143000"/>
          </a:xfrm>
        </p:spPr>
        <p:txBody>
          <a:bodyPr/>
          <a:lstStyle/>
          <a:p>
            <a:pPr eaLnBrk="1" hangingPunct="1"/>
            <a:r>
              <a:rPr lang="en-US" altLang="zh-TW" dirty="0"/>
              <a:t>Mapping Networks</a:t>
            </a:r>
          </a:p>
        </p:txBody>
      </p:sp>
      <p:sp>
        <p:nvSpPr>
          <p:cNvPr id="22531" name="Rectangle 3">
            <a:extLst>
              <a:ext uri="{FF2B5EF4-FFF2-40B4-BE49-F238E27FC236}">
                <a16:creationId xmlns:a16="http://schemas.microsoft.com/office/drawing/2014/main" id="{1EBCF888-D948-E646-9A59-BB50C3D374D2}"/>
              </a:ext>
            </a:extLst>
          </p:cNvPr>
          <p:cNvSpPr>
            <a:spLocks noGrp="1" noChangeArrowheads="1"/>
          </p:cNvSpPr>
          <p:nvPr>
            <p:ph type="body" idx="1"/>
          </p:nvPr>
        </p:nvSpPr>
        <p:spPr>
          <a:xfrm>
            <a:off x="838200" y="1324769"/>
            <a:ext cx="10515600" cy="4351338"/>
          </a:xfrm>
        </p:spPr>
        <p:txBody>
          <a:bodyPr/>
          <a:lstStyle/>
          <a:p>
            <a:pPr eaLnBrk="1" hangingPunct="1"/>
            <a:r>
              <a:rPr lang="en-US" altLang="zh-TW" dirty="0">
                <a:solidFill>
                  <a:schemeClr val="accent2"/>
                </a:solidFill>
              </a:rPr>
              <a:t>Scanning a Class C subnet</a:t>
            </a:r>
          </a:p>
        </p:txBody>
      </p:sp>
      <p:pic>
        <p:nvPicPr>
          <p:cNvPr id="64517" name="Picture 5" descr="P118">
            <a:extLst>
              <a:ext uri="{FF2B5EF4-FFF2-40B4-BE49-F238E27FC236}">
                <a16:creationId xmlns:a16="http://schemas.microsoft.com/office/drawing/2014/main" id="{052016B0-7C54-A241-9329-C1DD1808A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2276475"/>
            <a:ext cx="78613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6">
            <a:extLst>
              <a:ext uri="{FF2B5EF4-FFF2-40B4-BE49-F238E27FC236}">
                <a16:creationId xmlns:a16="http://schemas.microsoft.com/office/drawing/2014/main" id="{469398BB-D93F-FC4A-ADE7-32285927DDFF}"/>
              </a:ext>
            </a:extLst>
          </p:cNvPr>
          <p:cNvSpPr>
            <a:spLocks noChangeArrowheads="1"/>
          </p:cNvSpPr>
          <p:nvPr/>
        </p:nvSpPr>
        <p:spPr bwMode="auto">
          <a:xfrm>
            <a:off x="3216276" y="2276475"/>
            <a:ext cx="2447925" cy="215900"/>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sp>
        <p:nvSpPr>
          <p:cNvPr id="64519" name="Rectangle 7">
            <a:extLst>
              <a:ext uri="{FF2B5EF4-FFF2-40B4-BE49-F238E27FC236}">
                <a16:creationId xmlns:a16="http://schemas.microsoft.com/office/drawing/2014/main" id="{54734ACC-AD56-6943-AFF0-E0CEEF994B40}"/>
              </a:ext>
            </a:extLst>
          </p:cNvPr>
          <p:cNvSpPr>
            <a:spLocks noChangeArrowheads="1"/>
          </p:cNvSpPr>
          <p:nvPr/>
        </p:nvSpPr>
        <p:spPr bwMode="auto">
          <a:xfrm>
            <a:off x="2135189" y="2924175"/>
            <a:ext cx="4321175" cy="1009650"/>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sp>
        <p:nvSpPr>
          <p:cNvPr id="64520" name="Line 8">
            <a:extLst>
              <a:ext uri="{FF2B5EF4-FFF2-40B4-BE49-F238E27FC236}">
                <a16:creationId xmlns:a16="http://schemas.microsoft.com/office/drawing/2014/main" id="{46C54CCC-3B8A-734B-A0B3-0F4EC027D6F0}"/>
              </a:ext>
            </a:extLst>
          </p:cNvPr>
          <p:cNvSpPr>
            <a:spLocks noChangeShapeType="1"/>
          </p:cNvSpPr>
          <p:nvPr/>
        </p:nvSpPr>
        <p:spPr bwMode="auto">
          <a:xfrm>
            <a:off x="5664200" y="2420938"/>
            <a:ext cx="1081088"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1" name="Line 9">
            <a:extLst>
              <a:ext uri="{FF2B5EF4-FFF2-40B4-BE49-F238E27FC236}">
                <a16:creationId xmlns:a16="http://schemas.microsoft.com/office/drawing/2014/main" id="{A0B2C9BB-3555-4E48-AEBF-7B7164E809BF}"/>
              </a:ext>
            </a:extLst>
          </p:cNvPr>
          <p:cNvSpPr>
            <a:spLocks noChangeShapeType="1"/>
          </p:cNvSpPr>
          <p:nvPr/>
        </p:nvSpPr>
        <p:spPr bwMode="auto">
          <a:xfrm>
            <a:off x="6456364" y="3500438"/>
            <a:ext cx="28733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2" name="Line 10">
            <a:extLst>
              <a:ext uri="{FF2B5EF4-FFF2-40B4-BE49-F238E27FC236}">
                <a16:creationId xmlns:a16="http://schemas.microsoft.com/office/drawing/2014/main" id="{99DD9E46-EACE-BC4B-AAE5-A0F45F5830D1}"/>
              </a:ext>
            </a:extLst>
          </p:cNvPr>
          <p:cNvSpPr>
            <a:spLocks noChangeShapeType="1"/>
          </p:cNvSpPr>
          <p:nvPr/>
        </p:nvSpPr>
        <p:spPr bwMode="auto">
          <a:xfrm flipV="1">
            <a:off x="6743700" y="2420938"/>
            <a:ext cx="0" cy="10795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3" name="Rectangle 11">
            <a:extLst>
              <a:ext uri="{FF2B5EF4-FFF2-40B4-BE49-F238E27FC236}">
                <a16:creationId xmlns:a16="http://schemas.microsoft.com/office/drawing/2014/main" id="{9CC0501D-5EC7-AE44-90A6-D45CBA774630}"/>
              </a:ext>
            </a:extLst>
          </p:cNvPr>
          <p:cNvSpPr>
            <a:spLocks noChangeArrowheads="1"/>
          </p:cNvSpPr>
          <p:nvPr/>
        </p:nvSpPr>
        <p:spPr bwMode="auto">
          <a:xfrm>
            <a:off x="3287714" y="4076701"/>
            <a:ext cx="2447925" cy="288925"/>
          </a:xfrm>
          <a:prstGeom prst="rect">
            <a:avLst/>
          </a:prstGeom>
          <a:noFill/>
          <a:ln w="38100" algn="ctr">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sp>
        <p:nvSpPr>
          <p:cNvPr id="64524" name="Rectangle 12">
            <a:extLst>
              <a:ext uri="{FF2B5EF4-FFF2-40B4-BE49-F238E27FC236}">
                <a16:creationId xmlns:a16="http://schemas.microsoft.com/office/drawing/2014/main" id="{17D6685F-27BC-C94C-8DBB-BA2C9611FE64}"/>
              </a:ext>
            </a:extLst>
          </p:cNvPr>
          <p:cNvSpPr>
            <a:spLocks noChangeArrowheads="1"/>
          </p:cNvSpPr>
          <p:nvPr/>
        </p:nvSpPr>
        <p:spPr bwMode="auto">
          <a:xfrm>
            <a:off x="2135189" y="4724400"/>
            <a:ext cx="4321175" cy="1009650"/>
          </a:xfrm>
          <a:prstGeom prst="rect">
            <a:avLst/>
          </a:prstGeom>
          <a:noFill/>
          <a:ln w="38100" algn="ctr">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sp>
        <p:nvSpPr>
          <p:cNvPr id="64525" name="Line 13">
            <a:extLst>
              <a:ext uri="{FF2B5EF4-FFF2-40B4-BE49-F238E27FC236}">
                <a16:creationId xmlns:a16="http://schemas.microsoft.com/office/drawing/2014/main" id="{4DD1267C-5F7C-DC4F-910C-D2886C72E074}"/>
              </a:ext>
            </a:extLst>
          </p:cNvPr>
          <p:cNvSpPr>
            <a:spLocks noChangeShapeType="1"/>
          </p:cNvSpPr>
          <p:nvPr/>
        </p:nvSpPr>
        <p:spPr bwMode="auto">
          <a:xfrm>
            <a:off x="5735638" y="4221163"/>
            <a:ext cx="1008062"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6" name="Line 14">
            <a:extLst>
              <a:ext uri="{FF2B5EF4-FFF2-40B4-BE49-F238E27FC236}">
                <a16:creationId xmlns:a16="http://schemas.microsoft.com/office/drawing/2014/main" id="{EB0DFF4B-6F15-F94E-A308-D1BB67B69301}"/>
              </a:ext>
            </a:extLst>
          </p:cNvPr>
          <p:cNvSpPr>
            <a:spLocks noChangeShapeType="1"/>
          </p:cNvSpPr>
          <p:nvPr/>
        </p:nvSpPr>
        <p:spPr bwMode="auto">
          <a:xfrm>
            <a:off x="6743700" y="4221163"/>
            <a:ext cx="0" cy="100806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7" name="Line 15">
            <a:extLst>
              <a:ext uri="{FF2B5EF4-FFF2-40B4-BE49-F238E27FC236}">
                <a16:creationId xmlns:a16="http://schemas.microsoft.com/office/drawing/2014/main" id="{0F5423AC-D7C2-2A44-964C-C9707C11DB1A}"/>
              </a:ext>
            </a:extLst>
          </p:cNvPr>
          <p:cNvSpPr>
            <a:spLocks noChangeShapeType="1"/>
          </p:cNvSpPr>
          <p:nvPr/>
        </p:nvSpPr>
        <p:spPr bwMode="auto">
          <a:xfrm>
            <a:off x="6456364" y="5229225"/>
            <a:ext cx="287337"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052515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blinds(horizontal)">
                                      <p:cBhvr>
                                        <p:cTn id="7" dur="500"/>
                                        <p:tgtEl>
                                          <p:spTgt spid="64517"/>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4518"/>
                                        </p:tgtEl>
                                        <p:attrNameLst>
                                          <p:attrName>style.visibility</p:attrName>
                                        </p:attrNameLst>
                                      </p:cBhvr>
                                      <p:to>
                                        <p:strVal val="visible"/>
                                      </p:to>
                                    </p:set>
                                    <p:animEffect transition="in" filter="fade">
                                      <p:cBhvr>
                                        <p:cTn id="11" dur="500"/>
                                        <p:tgtEl>
                                          <p:spTgt spid="64518"/>
                                        </p:tgtEl>
                                      </p:cBhvr>
                                    </p:animEffect>
                                  </p:childTnLst>
                                </p:cTn>
                              </p:par>
                              <p:par>
                                <p:cTn id="12" presetID="10" presetClass="entr" presetSubtype="0" fill="hold" nodeType="withEffect">
                                  <p:stCondLst>
                                    <p:cond delay="500"/>
                                  </p:stCondLst>
                                  <p:childTnLst>
                                    <p:set>
                                      <p:cBhvr>
                                        <p:cTn id="13" dur="1" fill="hold">
                                          <p:stCondLst>
                                            <p:cond delay="0"/>
                                          </p:stCondLst>
                                        </p:cTn>
                                        <p:tgtEl>
                                          <p:spTgt spid="64522"/>
                                        </p:tgtEl>
                                        <p:attrNameLst>
                                          <p:attrName>style.visibility</p:attrName>
                                        </p:attrNameLst>
                                      </p:cBhvr>
                                      <p:to>
                                        <p:strVal val="visible"/>
                                      </p:to>
                                    </p:set>
                                    <p:animEffect transition="in" filter="fade">
                                      <p:cBhvr>
                                        <p:cTn id="14" dur="500"/>
                                        <p:tgtEl>
                                          <p:spTgt spid="64522"/>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64519"/>
                                        </p:tgtEl>
                                        <p:attrNameLst>
                                          <p:attrName>style.visibility</p:attrName>
                                        </p:attrNameLst>
                                      </p:cBhvr>
                                      <p:to>
                                        <p:strVal val="visible"/>
                                      </p:to>
                                    </p:set>
                                    <p:animEffect transition="in" filter="fade">
                                      <p:cBhvr>
                                        <p:cTn id="17" dur="500"/>
                                        <p:tgtEl>
                                          <p:spTgt spid="64519"/>
                                        </p:tgtEl>
                                      </p:cBhvr>
                                    </p:animEffect>
                                  </p:childTnLst>
                                </p:cTn>
                              </p:par>
                              <p:par>
                                <p:cTn id="18" presetID="10" presetClass="entr" presetSubtype="0" fill="hold" nodeType="withEffect">
                                  <p:stCondLst>
                                    <p:cond delay="500"/>
                                  </p:stCondLst>
                                  <p:childTnLst>
                                    <p:set>
                                      <p:cBhvr>
                                        <p:cTn id="19" dur="1" fill="hold">
                                          <p:stCondLst>
                                            <p:cond delay="0"/>
                                          </p:stCondLst>
                                        </p:cTn>
                                        <p:tgtEl>
                                          <p:spTgt spid="64520"/>
                                        </p:tgtEl>
                                        <p:attrNameLst>
                                          <p:attrName>style.visibility</p:attrName>
                                        </p:attrNameLst>
                                      </p:cBhvr>
                                      <p:to>
                                        <p:strVal val="visible"/>
                                      </p:to>
                                    </p:set>
                                    <p:animEffect transition="in" filter="fade">
                                      <p:cBhvr>
                                        <p:cTn id="20" dur="500"/>
                                        <p:tgtEl>
                                          <p:spTgt spid="64520"/>
                                        </p:tgtEl>
                                      </p:cBhvr>
                                    </p:animEffect>
                                  </p:childTnLst>
                                </p:cTn>
                              </p:par>
                              <p:par>
                                <p:cTn id="21" presetID="10" presetClass="entr" presetSubtype="0" fill="hold" nodeType="withEffect">
                                  <p:stCondLst>
                                    <p:cond delay="500"/>
                                  </p:stCondLst>
                                  <p:childTnLst>
                                    <p:set>
                                      <p:cBhvr>
                                        <p:cTn id="22" dur="1" fill="hold">
                                          <p:stCondLst>
                                            <p:cond delay="0"/>
                                          </p:stCondLst>
                                        </p:cTn>
                                        <p:tgtEl>
                                          <p:spTgt spid="64521"/>
                                        </p:tgtEl>
                                        <p:attrNameLst>
                                          <p:attrName>style.visibility</p:attrName>
                                        </p:attrNameLst>
                                      </p:cBhvr>
                                      <p:to>
                                        <p:strVal val="visible"/>
                                      </p:to>
                                    </p:set>
                                    <p:animEffect transition="in" filter="fade">
                                      <p:cBhvr>
                                        <p:cTn id="23" dur="500"/>
                                        <p:tgtEl>
                                          <p:spTgt spid="64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6451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6452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452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64520"/>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4518"/>
                                        </p:tgtEl>
                                        <p:attrNameLst>
                                          <p:attrName>style.visibility</p:attrName>
                                        </p:attrNameLst>
                                      </p:cBhvr>
                                      <p:to>
                                        <p:strVal val="hidden"/>
                                      </p:to>
                                    </p:set>
                                  </p:childTnLst>
                                </p:cTn>
                              </p:par>
                            </p:childTnLst>
                          </p:cTn>
                        </p:par>
                        <p:par>
                          <p:cTn id="36" fill="hold" nodeType="afterGroup">
                            <p:stCondLst>
                              <p:cond delay="0"/>
                            </p:stCondLst>
                            <p:childTnLst>
                              <p:par>
                                <p:cTn id="37" presetID="10" presetClass="entr" presetSubtype="0" fill="hold" grpId="0" nodeType="afterEffect">
                                  <p:stCondLst>
                                    <p:cond delay="500"/>
                                  </p:stCondLst>
                                  <p:childTnLst>
                                    <p:set>
                                      <p:cBhvr>
                                        <p:cTn id="38" dur="1" fill="hold">
                                          <p:stCondLst>
                                            <p:cond delay="0"/>
                                          </p:stCondLst>
                                        </p:cTn>
                                        <p:tgtEl>
                                          <p:spTgt spid="64523"/>
                                        </p:tgtEl>
                                        <p:attrNameLst>
                                          <p:attrName>style.visibility</p:attrName>
                                        </p:attrNameLst>
                                      </p:cBhvr>
                                      <p:to>
                                        <p:strVal val="visible"/>
                                      </p:to>
                                    </p:set>
                                    <p:animEffect transition="in" filter="fade">
                                      <p:cBhvr>
                                        <p:cTn id="39" dur="500"/>
                                        <p:tgtEl>
                                          <p:spTgt spid="64523"/>
                                        </p:tgtEl>
                                      </p:cBhvr>
                                    </p:animEffect>
                                  </p:childTnLst>
                                </p:cTn>
                              </p:par>
                              <p:par>
                                <p:cTn id="40" presetID="10" presetClass="entr" presetSubtype="0" fill="hold" nodeType="withEffect">
                                  <p:stCondLst>
                                    <p:cond delay="500"/>
                                  </p:stCondLst>
                                  <p:childTnLst>
                                    <p:set>
                                      <p:cBhvr>
                                        <p:cTn id="41" dur="1" fill="hold">
                                          <p:stCondLst>
                                            <p:cond delay="0"/>
                                          </p:stCondLst>
                                        </p:cTn>
                                        <p:tgtEl>
                                          <p:spTgt spid="64525"/>
                                        </p:tgtEl>
                                        <p:attrNameLst>
                                          <p:attrName>style.visibility</p:attrName>
                                        </p:attrNameLst>
                                      </p:cBhvr>
                                      <p:to>
                                        <p:strVal val="visible"/>
                                      </p:to>
                                    </p:set>
                                    <p:animEffect transition="in" filter="fade">
                                      <p:cBhvr>
                                        <p:cTn id="42" dur="500"/>
                                        <p:tgtEl>
                                          <p:spTgt spid="64525"/>
                                        </p:tgtEl>
                                      </p:cBhvr>
                                    </p:animEffect>
                                  </p:childTnLst>
                                </p:cTn>
                              </p:par>
                              <p:par>
                                <p:cTn id="43" presetID="10" presetClass="entr" presetSubtype="0" fill="hold" nodeType="withEffect">
                                  <p:stCondLst>
                                    <p:cond delay="500"/>
                                  </p:stCondLst>
                                  <p:childTnLst>
                                    <p:set>
                                      <p:cBhvr>
                                        <p:cTn id="44" dur="1" fill="hold">
                                          <p:stCondLst>
                                            <p:cond delay="0"/>
                                          </p:stCondLst>
                                        </p:cTn>
                                        <p:tgtEl>
                                          <p:spTgt spid="64526"/>
                                        </p:tgtEl>
                                        <p:attrNameLst>
                                          <p:attrName>style.visibility</p:attrName>
                                        </p:attrNameLst>
                                      </p:cBhvr>
                                      <p:to>
                                        <p:strVal val="visible"/>
                                      </p:to>
                                    </p:set>
                                    <p:animEffect transition="in" filter="fade">
                                      <p:cBhvr>
                                        <p:cTn id="45" dur="500"/>
                                        <p:tgtEl>
                                          <p:spTgt spid="64526"/>
                                        </p:tgtEl>
                                      </p:cBhvr>
                                    </p:animEffect>
                                  </p:childTnLst>
                                </p:cTn>
                              </p:par>
                              <p:par>
                                <p:cTn id="46" presetID="10" presetClass="entr" presetSubtype="0" fill="hold" nodeType="withEffect">
                                  <p:stCondLst>
                                    <p:cond delay="500"/>
                                  </p:stCondLst>
                                  <p:childTnLst>
                                    <p:set>
                                      <p:cBhvr>
                                        <p:cTn id="47" dur="1" fill="hold">
                                          <p:stCondLst>
                                            <p:cond delay="0"/>
                                          </p:stCondLst>
                                        </p:cTn>
                                        <p:tgtEl>
                                          <p:spTgt spid="64527"/>
                                        </p:tgtEl>
                                        <p:attrNameLst>
                                          <p:attrName>style.visibility</p:attrName>
                                        </p:attrNameLst>
                                      </p:cBhvr>
                                      <p:to>
                                        <p:strVal val="visible"/>
                                      </p:to>
                                    </p:set>
                                    <p:animEffect transition="in" filter="fade">
                                      <p:cBhvr>
                                        <p:cTn id="48" dur="500"/>
                                        <p:tgtEl>
                                          <p:spTgt spid="64527"/>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64524"/>
                                        </p:tgtEl>
                                        <p:attrNameLst>
                                          <p:attrName>style.visibility</p:attrName>
                                        </p:attrNameLst>
                                      </p:cBhvr>
                                      <p:to>
                                        <p:strVal val="visible"/>
                                      </p:to>
                                    </p:set>
                                    <p:animEffect transition="in" filter="fade">
                                      <p:cBhvr>
                                        <p:cTn id="51" dur="500"/>
                                        <p:tgtEl>
                                          <p:spTgt spid="64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animBg="1"/>
      <p:bldP spid="64518" grpId="1" animBg="1"/>
      <p:bldP spid="64519" grpId="0" animBg="1"/>
      <p:bldP spid="64519" grpId="1" animBg="1"/>
      <p:bldP spid="64523" grpId="0" animBg="1"/>
      <p:bldP spid="645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854529" y="992982"/>
            <a:ext cx="68545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2400" b="1" dirty="0" err="1">
                <a:solidFill>
                  <a:srgbClr val="3333FF"/>
                </a:solidFill>
                <a:latin typeface="Arial" panose="020B0604020202020204" pitchFamily="34" charset="0"/>
                <a:ea typeface="新細明體" panose="02020500000000000000" pitchFamily="18" charset="-120"/>
              </a:rPr>
              <a:t>nc</a:t>
            </a:r>
            <a:r>
              <a:rPr lang="en-US" altLang="zh-TW" sz="2400" b="1" dirty="0">
                <a:solidFill>
                  <a:srgbClr val="3333FF"/>
                </a:solidFill>
                <a:latin typeface="Arial" panose="020B0604020202020204" pitchFamily="34" charset="0"/>
                <a:ea typeface="新細明體" panose="02020500000000000000" pitchFamily="18" charset="-120"/>
              </a:rPr>
              <a:t> [-options] [</a:t>
            </a:r>
            <a:r>
              <a:rPr lang="en-US" altLang="zh-TW" sz="2400" b="1" dirty="0" err="1">
                <a:solidFill>
                  <a:srgbClr val="3333FF"/>
                </a:solidFill>
                <a:latin typeface="Arial" panose="020B0604020202020204" pitchFamily="34" charset="0"/>
                <a:ea typeface="新細明體" panose="02020500000000000000" pitchFamily="18" charset="-120"/>
              </a:rPr>
              <a:t>HostName</a:t>
            </a:r>
            <a:r>
              <a:rPr lang="en-US" altLang="zh-TW" sz="2400" b="1" dirty="0">
                <a:solidFill>
                  <a:srgbClr val="3333FF"/>
                </a:solidFill>
                <a:latin typeface="Arial" panose="020B0604020202020204" pitchFamily="34" charset="0"/>
                <a:ea typeface="新細明體" panose="02020500000000000000" pitchFamily="18" charset="-120"/>
              </a:rPr>
              <a:t> or IP] [</a:t>
            </a:r>
            <a:r>
              <a:rPr lang="en-US" altLang="zh-TW" sz="2400" b="1" dirty="0" err="1">
                <a:solidFill>
                  <a:srgbClr val="3333FF"/>
                </a:solidFill>
                <a:latin typeface="Arial" panose="020B0604020202020204" pitchFamily="34" charset="0"/>
                <a:ea typeface="新細明體" panose="02020500000000000000" pitchFamily="18" charset="-120"/>
              </a:rPr>
              <a:t>PortNumber</a:t>
            </a:r>
            <a:r>
              <a:rPr lang="en-US" altLang="zh-TW" sz="2400" b="1" dirty="0">
                <a:solidFill>
                  <a:srgbClr val="3333FF"/>
                </a:solidFill>
                <a:latin typeface="Arial" panose="020B0604020202020204" pitchFamily="34" charset="0"/>
                <a:ea typeface="新細明體" panose="02020500000000000000" pitchFamily="18" charset="-120"/>
              </a:rPr>
              <a:t>]</a:t>
            </a:r>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err="1"/>
              <a:t>Netcat</a:t>
            </a:r>
            <a:r>
              <a:rPr lang="en-US" altLang="zh-TW" dirty="0"/>
              <a:t> Scanning</a:t>
            </a:r>
          </a:p>
        </p:txBody>
      </p:sp>
      <p:sp>
        <p:nvSpPr>
          <p:cNvPr id="11" name="Rectangle 3">
            <a:extLst>
              <a:ext uri="{FF2B5EF4-FFF2-40B4-BE49-F238E27FC236}">
                <a16:creationId xmlns:a16="http://schemas.microsoft.com/office/drawing/2014/main" id="{639910F7-E94F-D14F-9A2B-E29ED4B81223}"/>
              </a:ext>
            </a:extLst>
          </p:cNvPr>
          <p:cNvSpPr txBox="1">
            <a:spLocks noChangeArrowheads="1"/>
          </p:cNvSpPr>
          <p:nvPr/>
        </p:nvSpPr>
        <p:spPr>
          <a:xfrm>
            <a:off x="786871" y="1699198"/>
            <a:ext cx="7105104" cy="2169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z:</a:t>
            </a:r>
            <a:r>
              <a:rPr lang="en-US" dirty="0">
                <a:solidFill>
                  <a:srgbClr val="000000"/>
                </a:solidFill>
                <a:latin typeface="Arial" panose="020B0604020202020204" pitchFamily="34" charset="0"/>
                <a:ea typeface="Times New Roman" panose="02020603050405020304" pitchFamily="18" charset="0"/>
              </a:rPr>
              <a:t> zero-I/O mode (used for scanning).</a:t>
            </a:r>
            <a:endParaRPr lang="en-US" sz="2400" dirty="0">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v:</a:t>
            </a:r>
            <a:r>
              <a:rPr lang="en-US" dirty="0">
                <a:solidFill>
                  <a:srgbClr val="000000"/>
                </a:solidFill>
                <a:latin typeface="Arial" panose="020B0604020202020204" pitchFamily="34" charset="0"/>
                <a:ea typeface="Times New Roman" panose="02020603050405020304" pitchFamily="18" charset="0"/>
              </a:rPr>
              <a:t> For verbose.</a:t>
            </a:r>
            <a:endParaRPr lang="en-US" sz="2400" dirty="0">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w3:</a:t>
            </a:r>
            <a:r>
              <a:rPr lang="en-US" dirty="0">
                <a:solidFill>
                  <a:srgbClr val="000000"/>
                </a:solidFill>
                <a:latin typeface="Arial" panose="020B0604020202020204" pitchFamily="34" charset="0"/>
                <a:ea typeface="Times New Roman" panose="02020603050405020304" pitchFamily="18" charset="0"/>
              </a:rPr>
              <a:t> timeout wait seconds</a:t>
            </a:r>
            <a:endParaRPr lang="en-US" sz="2400" dirty="0">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192.168.1.8:</a:t>
            </a:r>
            <a:r>
              <a:rPr lang="en-US" dirty="0">
                <a:solidFill>
                  <a:srgbClr val="000000"/>
                </a:solidFill>
                <a:latin typeface="Arial" panose="020B0604020202020204" pitchFamily="34" charset="0"/>
                <a:ea typeface="Times New Roman" panose="02020603050405020304" pitchFamily="18" charset="0"/>
              </a:rPr>
              <a:t> Destination system IP.</a:t>
            </a:r>
            <a:endParaRPr lang="en-US" sz="2400" dirty="0">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22:</a:t>
            </a:r>
            <a:r>
              <a:rPr lang="en-US" dirty="0">
                <a:solidFill>
                  <a:srgbClr val="000000"/>
                </a:solidFill>
                <a:latin typeface="Arial" panose="020B0604020202020204" pitchFamily="34" charset="0"/>
                <a:ea typeface="Times New Roman" panose="02020603050405020304" pitchFamily="18" charset="0"/>
              </a:rPr>
              <a:t> Port number needs to be verified.</a:t>
            </a:r>
            <a:endParaRPr lang="en-US" sz="2400" dirty="0">
              <a:latin typeface="Times New Roman" panose="02020603050405020304" pitchFamily="18" charset="0"/>
              <a:ea typeface="Times New Roman" panose="02020603050405020304" pitchFamily="18" charset="0"/>
            </a:endParaRPr>
          </a:p>
        </p:txBody>
      </p:sp>
      <p:pic>
        <p:nvPicPr>
          <p:cNvPr id="3" name="Picture 2" descr="A picture containing drawing&#10;&#10;Description automatically generated">
            <a:extLst>
              <a:ext uri="{FF2B5EF4-FFF2-40B4-BE49-F238E27FC236}">
                <a16:creationId xmlns:a16="http://schemas.microsoft.com/office/drawing/2014/main" id="{31F844D4-1069-C34C-A92D-13022175FA69}"/>
              </a:ext>
            </a:extLst>
          </p:cNvPr>
          <p:cNvPicPr>
            <a:picLocks noChangeAspect="1"/>
          </p:cNvPicPr>
          <p:nvPr/>
        </p:nvPicPr>
        <p:blipFill>
          <a:blip r:embed="rId4"/>
          <a:stretch>
            <a:fillRect/>
          </a:stretch>
        </p:blipFill>
        <p:spPr>
          <a:xfrm>
            <a:off x="2305050" y="4113166"/>
            <a:ext cx="7581900" cy="2159000"/>
          </a:xfrm>
          <a:prstGeom prst="rect">
            <a:avLst/>
          </a:prstGeom>
        </p:spPr>
      </p:pic>
    </p:spTree>
    <p:extLst>
      <p:ext uri="{BB962C8B-B14F-4D97-AF65-F5344CB8AC3E}">
        <p14:creationId xmlns:p14="http://schemas.microsoft.com/office/powerpoint/2010/main" val="3574792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527A89D-9105-C94A-8452-AEE8A473CBBF}"/>
              </a:ext>
            </a:extLst>
          </p:cNvPr>
          <p:cNvSpPr>
            <a:spLocks noGrp="1" noChangeArrowheads="1"/>
          </p:cNvSpPr>
          <p:nvPr>
            <p:ph type="title"/>
          </p:nvPr>
        </p:nvSpPr>
        <p:spPr>
          <a:xfrm>
            <a:off x="993872" y="65811"/>
            <a:ext cx="10204255" cy="937943"/>
          </a:xfrm>
        </p:spPr>
        <p:txBody>
          <a:bodyPr>
            <a:normAutofit fontScale="90000"/>
          </a:bodyPr>
          <a:lstStyle/>
          <a:p>
            <a:pPr eaLnBrk="1" hangingPunct="1"/>
            <a:r>
              <a:rPr lang="en-US" altLang="en-US" sz="4000" dirty="0"/>
              <a:t>Hacking Networks</a:t>
            </a:r>
            <a:br>
              <a:rPr lang="en-US" altLang="en-US" sz="4000" dirty="0"/>
            </a:br>
            <a:r>
              <a:rPr lang="en-US" altLang="en-US" sz="4000" dirty="0"/>
              <a:t>Reconnaissance Stage</a:t>
            </a:r>
          </a:p>
        </p:txBody>
      </p:sp>
      <p:sp>
        <p:nvSpPr>
          <p:cNvPr id="7" name="Rectangle 3">
            <a:extLst>
              <a:ext uri="{FF2B5EF4-FFF2-40B4-BE49-F238E27FC236}">
                <a16:creationId xmlns:a16="http://schemas.microsoft.com/office/drawing/2014/main" id="{C8D0D465-351E-514C-A2DF-5EC815A43FE9}"/>
              </a:ext>
            </a:extLst>
          </p:cNvPr>
          <p:cNvSpPr txBox="1">
            <a:spLocks noChangeArrowheads="1"/>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nslookup</a:t>
            </a:r>
          </a:p>
          <a:p>
            <a:pPr lvl="1"/>
            <a:r>
              <a:rPr lang="en-US" altLang="en-US"/>
              <a:t>$ nslookup eon.cs.ucr.edu</a:t>
            </a:r>
          </a:p>
          <a:p>
            <a:pPr lvl="1"/>
            <a:r>
              <a:rPr lang="en-US" altLang="en-US"/>
              <a:t>$ nslookup eon.cs.ucr.edu momo.cs.ucr.edu</a:t>
            </a:r>
          </a:p>
          <a:p>
            <a:r>
              <a:rPr lang="en-US" altLang="en-US"/>
              <a:t>whois</a:t>
            </a:r>
          </a:p>
          <a:p>
            <a:pPr lvl="1"/>
            <a:r>
              <a:rPr lang="en-US" altLang="en-US"/>
              <a:t>$ whois google.com</a:t>
            </a:r>
          </a:p>
          <a:p>
            <a:pPr lvl="1"/>
            <a:r>
              <a:rPr lang="en-US" altLang="en-US"/>
              <a:t>$ whois ucr.edu</a:t>
            </a:r>
            <a:endParaRPr lang="en-US" altLang="en-US" dirty="0"/>
          </a:p>
        </p:txBody>
      </p:sp>
      <p:pic>
        <p:nvPicPr>
          <p:cNvPr id="5" name="Picture 4" descr="A screen shot of a computer&#10;&#10;Description automatically generated">
            <a:extLst>
              <a:ext uri="{FF2B5EF4-FFF2-40B4-BE49-F238E27FC236}">
                <a16:creationId xmlns:a16="http://schemas.microsoft.com/office/drawing/2014/main" id="{FC2FF736-E28A-F04E-B167-6429989E1BB5}"/>
              </a:ext>
            </a:extLst>
          </p:cNvPr>
          <p:cNvPicPr>
            <a:picLocks noChangeAspect="1"/>
          </p:cNvPicPr>
          <p:nvPr/>
        </p:nvPicPr>
        <p:blipFill>
          <a:blip r:embed="rId3"/>
          <a:stretch>
            <a:fillRect/>
          </a:stretch>
        </p:blipFill>
        <p:spPr>
          <a:xfrm>
            <a:off x="4267201" y="4347666"/>
            <a:ext cx="5753100" cy="2133600"/>
          </a:xfrm>
          <a:prstGeom prst="rect">
            <a:avLst/>
          </a:prstGeom>
        </p:spPr>
      </p:pic>
    </p:spTree>
    <p:extLst>
      <p:ext uri="{BB962C8B-B14F-4D97-AF65-F5344CB8AC3E}">
        <p14:creationId xmlns:p14="http://schemas.microsoft.com/office/powerpoint/2010/main" val="1098523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854529" y="992982"/>
            <a:ext cx="68545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telnet &lt;host&gt; port</a:t>
            </a:r>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Telnet Scanning</a:t>
            </a:r>
          </a:p>
        </p:txBody>
      </p:sp>
      <p:sp>
        <p:nvSpPr>
          <p:cNvPr id="11" name="Rectangle 3">
            <a:extLst>
              <a:ext uri="{FF2B5EF4-FFF2-40B4-BE49-F238E27FC236}">
                <a16:creationId xmlns:a16="http://schemas.microsoft.com/office/drawing/2014/main" id="{639910F7-E94F-D14F-9A2B-E29ED4B81223}"/>
              </a:ext>
            </a:extLst>
          </p:cNvPr>
          <p:cNvSpPr txBox="1">
            <a:spLocks noChangeArrowheads="1"/>
          </p:cNvSpPr>
          <p:nvPr/>
        </p:nvSpPr>
        <p:spPr>
          <a:xfrm>
            <a:off x="786871" y="1699198"/>
            <a:ext cx="7105104" cy="2169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telnet 38.76.11.19  22</a:t>
            </a:r>
            <a:endParaRPr lang="en-US" sz="2400" dirty="0">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D905110A-26A3-4C4A-80CC-FB1786189125}"/>
              </a:ext>
            </a:extLst>
          </p:cNvPr>
          <p:cNvPicPr>
            <a:picLocks noChangeAspect="1"/>
          </p:cNvPicPr>
          <p:nvPr/>
        </p:nvPicPr>
        <p:blipFill>
          <a:blip r:embed="rId4"/>
          <a:stretch>
            <a:fillRect/>
          </a:stretch>
        </p:blipFill>
        <p:spPr>
          <a:xfrm>
            <a:off x="2650670" y="2401765"/>
            <a:ext cx="6057231" cy="4358942"/>
          </a:xfrm>
          <a:prstGeom prst="rect">
            <a:avLst/>
          </a:prstGeom>
        </p:spPr>
      </p:pic>
    </p:spTree>
    <p:extLst>
      <p:ext uri="{BB962C8B-B14F-4D97-AF65-F5344CB8AC3E}">
        <p14:creationId xmlns:p14="http://schemas.microsoft.com/office/powerpoint/2010/main" val="2800681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07B1267-C4E1-2443-954E-DEEA6515E358}"/>
              </a:ext>
            </a:extLst>
          </p:cNvPr>
          <p:cNvSpPr>
            <a:spLocks noGrp="1" noChangeArrowheads="1"/>
          </p:cNvSpPr>
          <p:nvPr>
            <p:ph type="title"/>
          </p:nvPr>
        </p:nvSpPr>
        <p:spPr/>
        <p:txBody>
          <a:bodyPr/>
          <a:lstStyle/>
          <a:p>
            <a:r>
              <a:rPr lang="en-US" altLang="en-US"/>
              <a:t>Anatomy of a Portscan</a:t>
            </a:r>
          </a:p>
        </p:txBody>
      </p:sp>
      <p:sp>
        <p:nvSpPr>
          <p:cNvPr id="12291" name="Rectangle 3">
            <a:extLst>
              <a:ext uri="{FF2B5EF4-FFF2-40B4-BE49-F238E27FC236}">
                <a16:creationId xmlns:a16="http://schemas.microsoft.com/office/drawing/2014/main" id="{BF0666D7-9161-4E4A-8050-056DFB75A9D1}"/>
              </a:ext>
            </a:extLst>
          </p:cNvPr>
          <p:cNvSpPr>
            <a:spLocks noGrp="1" noChangeArrowheads="1"/>
          </p:cNvSpPr>
          <p:nvPr>
            <p:ph type="body" idx="1"/>
          </p:nvPr>
        </p:nvSpPr>
        <p:spPr>
          <a:xfrm>
            <a:off x="1149544" y="1741218"/>
            <a:ext cx="10515600" cy="4351338"/>
          </a:xfrm>
        </p:spPr>
        <p:txBody>
          <a:bodyPr/>
          <a:lstStyle/>
          <a:p>
            <a:r>
              <a:rPr lang="en-US" altLang="en-US" dirty="0"/>
              <a:t>Scan footprint</a:t>
            </a:r>
          </a:p>
          <a:p>
            <a:pPr lvl="1"/>
            <a:r>
              <a:rPr lang="en-US" altLang="en-US" dirty="0"/>
              <a:t>Set of IPs and ports scanned</a:t>
            </a:r>
          </a:p>
          <a:p>
            <a:pPr lvl="1"/>
            <a:r>
              <a:rPr lang="en-US" altLang="en-US" dirty="0"/>
              <a:t>Defines attacker’s information gathering requirements</a:t>
            </a:r>
          </a:p>
          <a:p>
            <a:r>
              <a:rPr lang="en-US" altLang="en-US" dirty="0"/>
              <a:t>Horizontal scan</a:t>
            </a:r>
          </a:p>
          <a:p>
            <a:pPr lvl="1"/>
            <a:r>
              <a:rPr lang="en-US" altLang="en-US" dirty="0"/>
              <a:t>Scan same port across multiple machines</a:t>
            </a:r>
          </a:p>
          <a:p>
            <a:pPr lvl="1"/>
            <a:r>
              <a:rPr lang="en-US" altLang="en-US" dirty="0"/>
              <a:t>Idea: attacker has an exploit for this particular service</a:t>
            </a:r>
          </a:p>
          <a:p>
            <a:r>
              <a:rPr lang="en-US" altLang="en-US" dirty="0"/>
              <a:t>Vertical scan</a:t>
            </a:r>
          </a:p>
          <a:p>
            <a:pPr lvl="1"/>
            <a:r>
              <a:rPr lang="en-US" altLang="en-US" dirty="0"/>
              <a:t>Scan multiple ports on a single machine</a:t>
            </a:r>
          </a:p>
          <a:p>
            <a:pPr lvl="1"/>
            <a:r>
              <a:rPr lang="en-US" altLang="en-US" dirty="0"/>
              <a:t>Idea: looking for vulnerable services on a specific machine</a:t>
            </a:r>
          </a:p>
          <a:p>
            <a:endParaRPr lang="en-US" altLang="en-US" dirty="0"/>
          </a:p>
        </p:txBody>
      </p:sp>
    </p:spTree>
    <p:extLst>
      <p:ext uri="{BB962C8B-B14F-4D97-AF65-F5344CB8AC3E}">
        <p14:creationId xmlns:p14="http://schemas.microsoft.com/office/powerpoint/2010/main" val="3710345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3AC37E3-6765-D34B-89F9-F950E9EF8072}"/>
              </a:ext>
            </a:extLst>
          </p:cNvPr>
          <p:cNvSpPr>
            <a:spLocks noGrp="1" noRot="1" noChangeArrowheads="1"/>
          </p:cNvSpPr>
          <p:nvPr>
            <p:ph type="title"/>
          </p:nvPr>
        </p:nvSpPr>
        <p:spPr/>
        <p:txBody>
          <a:bodyPr/>
          <a:lstStyle/>
          <a:p>
            <a:r>
              <a:rPr lang="en-US" altLang="en-US" b="0"/>
              <a:t>What is X Window?</a:t>
            </a:r>
          </a:p>
        </p:txBody>
      </p:sp>
      <p:sp>
        <p:nvSpPr>
          <p:cNvPr id="33795" name="Rectangle 3">
            <a:extLst>
              <a:ext uri="{FF2B5EF4-FFF2-40B4-BE49-F238E27FC236}">
                <a16:creationId xmlns:a16="http://schemas.microsoft.com/office/drawing/2014/main" id="{05128A79-9649-3B40-8CA7-40A201B7D4BD}"/>
              </a:ext>
            </a:extLst>
          </p:cNvPr>
          <p:cNvSpPr>
            <a:spLocks noGrp="1" noChangeArrowheads="1"/>
          </p:cNvSpPr>
          <p:nvPr>
            <p:ph type="body" idx="1"/>
          </p:nvPr>
        </p:nvSpPr>
        <p:spPr>
          <a:xfrm>
            <a:off x="1012874" y="1477108"/>
            <a:ext cx="10340926" cy="4699855"/>
          </a:xfrm>
        </p:spPr>
        <p:txBody>
          <a:bodyPr/>
          <a:lstStyle/>
          <a:p>
            <a:pPr>
              <a:lnSpc>
                <a:spcPct val="90000"/>
              </a:lnSpc>
            </a:pPr>
            <a:r>
              <a:rPr lang="en-US" altLang="en-US" sz="2400" dirty="0"/>
              <a:t>X window is the program that draws windows on the screen under most GUI-based versions of UNIX. It is important to note that the language that X windows speaks is completely different from that of Microsoft Windows or Mac OS X.</a:t>
            </a:r>
          </a:p>
          <a:p>
            <a:pPr>
              <a:lnSpc>
                <a:spcPct val="90000"/>
              </a:lnSpc>
            </a:pPr>
            <a:r>
              <a:rPr lang="en-US" altLang="en-US" sz="2400" dirty="0"/>
              <a:t>Any X window system consists of 2 distinct parts - the X server and 1 or more X clients.</a:t>
            </a:r>
          </a:p>
          <a:p>
            <a:pPr lvl="1">
              <a:lnSpc>
                <a:spcPct val="90000"/>
              </a:lnSpc>
            </a:pPr>
            <a:r>
              <a:rPr lang="en-US" altLang="en-US" sz="2000" dirty="0"/>
              <a:t>The server controls the display directly, and is responsible for all input/output via the keyboard, mouse or display.</a:t>
            </a:r>
          </a:p>
          <a:p>
            <a:pPr lvl="1">
              <a:lnSpc>
                <a:spcPct val="90000"/>
              </a:lnSpc>
            </a:pPr>
            <a:r>
              <a:rPr lang="en-US" altLang="en-US" sz="2000" dirty="0"/>
              <a:t>The clients, on the other hand, do not access the screen directly - they communicate with the server, which handles all input and output.</a:t>
            </a:r>
          </a:p>
          <a:p>
            <a:pPr lvl="2">
              <a:lnSpc>
                <a:spcPct val="90000"/>
              </a:lnSpc>
            </a:pPr>
            <a:r>
              <a:rPr lang="en-US" altLang="en-US" sz="1800" dirty="0"/>
              <a:t>It is the clients which do the "real" computing work - running applications or whatever. </a:t>
            </a:r>
          </a:p>
          <a:p>
            <a:pPr lvl="2">
              <a:lnSpc>
                <a:spcPct val="90000"/>
              </a:lnSpc>
            </a:pPr>
            <a:r>
              <a:rPr lang="en-US" altLang="en-US" sz="1800" dirty="0"/>
              <a:t>The clients communicate with the server, causing the server to open one or more windows to handle input and output for that client. </a:t>
            </a:r>
          </a:p>
        </p:txBody>
      </p:sp>
    </p:spTree>
    <p:extLst>
      <p:ext uri="{BB962C8B-B14F-4D97-AF65-F5344CB8AC3E}">
        <p14:creationId xmlns:p14="http://schemas.microsoft.com/office/powerpoint/2010/main" val="21636190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65C55FC-79AB-244B-AE66-18DF60A4FB43}"/>
              </a:ext>
            </a:extLst>
          </p:cNvPr>
          <p:cNvSpPr>
            <a:spLocks noGrp="1" noRot="1" noChangeArrowheads="1"/>
          </p:cNvSpPr>
          <p:nvPr>
            <p:ph type="title"/>
          </p:nvPr>
        </p:nvSpPr>
        <p:spPr/>
        <p:txBody>
          <a:bodyPr>
            <a:normAutofit/>
          </a:bodyPr>
          <a:lstStyle/>
          <a:p>
            <a:r>
              <a:rPr lang="en-US" altLang="en-US" sz="4000" dirty="0"/>
              <a:t>X Window Server and Client</a:t>
            </a:r>
          </a:p>
        </p:txBody>
      </p:sp>
      <p:sp>
        <p:nvSpPr>
          <p:cNvPr id="34819" name="Rectangle 3">
            <a:extLst>
              <a:ext uri="{FF2B5EF4-FFF2-40B4-BE49-F238E27FC236}">
                <a16:creationId xmlns:a16="http://schemas.microsoft.com/office/drawing/2014/main" id="{787F78EA-D277-184E-BD15-DFB123BCF7BC}"/>
              </a:ext>
            </a:extLst>
          </p:cNvPr>
          <p:cNvSpPr>
            <a:spLocks noGrp="1" noChangeArrowheads="1"/>
          </p:cNvSpPr>
          <p:nvPr>
            <p:ph type="body" idx="1"/>
          </p:nvPr>
        </p:nvSpPr>
        <p:spPr>
          <a:xfrm>
            <a:off x="928468" y="1519311"/>
            <a:ext cx="10058400" cy="5008098"/>
          </a:xfrm>
        </p:spPr>
        <p:txBody>
          <a:bodyPr>
            <a:normAutofit/>
          </a:bodyPr>
          <a:lstStyle/>
          <a:p>
            <a:pPr>
              <a:lnSpc>
                <a:spcPct val="80000"/>
              </a:lnSpc>
            </a:pPr>
            <a:r>
              <a:rPr lang="en-US" altLang="en-US" sz="2400" dirty="0"/>
              <a:t>The X window server runs on the machine to which the monitor is connected.</a:t>
            </a:r>
          </a:p>
          <a:p>
            <a:pPr>
              <a:lnSpc>
                <a:spcPct val="80000"/>
              </a:lnSpc>
            </a:pPr>
            <a:r>
              <a:rPr lang="en-US" altLang="en-US" sz="2400" dirty="0"/>
              <a:t>The clients may also run on this machine, communicating directly with the server. On most workstations, this is the normal situation. However, X is a networked window system, and it is possible for the client to run on a remote machine, communicating with the server via some form of network.</a:t>
            </a:r>
          </a:p>
          <a:p>
            <a:pPr>
              <a:lnSpc>
                <a:spcPct val="80000"/>
              </a:lnSpc>
            </a:pPr>
            <a:r>
              <a:rPr lang="en-US" altLang="en-US" sz="2400" dirty="0"/>
              <a:t>It is possible to connect to one of the EU servers and launch graphical applications from one of the UNIX servers.</a:t>
            </a:r>
          </a:p>
          <a:p>
            <a:pPr lvl="1">
              <a:lnSpc>
                <a:spcPct val="80000"/>
              </a:lnSpc>
            </a:pPr>
            <a:r>
              <a:rPr lang="en-US" altLang="en-US" sz="2000" dirty="0"/>
              <a:t>This does require that an X window server is installed on the machine from which you are connecting from. This is automatically running if you are running a GUI UNIX system.</a:t>
            </a:r>
          </a:p>
          <a:p>
            <a:pPr lvl="1">
              <a:lnSpc>
                <a:spcPct val="80000"/>
              </a:lnSpc>
            </a:pPr>
            <a:r>
              <a:rPr lang="en-US" altLang="en-US" sz="2000" dirty="0"/>
              <a:t>You can also install an X window server on top of Microsoft Windows, so that you can open up windows locally that are talking to the server at UMBC. Like I said earlier, this does require installing some software on the client side, and time permitting we may talk about this later in the course.</a:t>
            </a:r>
          </a:p>
          <a:p>
            <a:pPr>
              <a:lnSpc>
                <a:spcPct val="80000"/>
              </a:lnSpc>
            </a:pPr>
            <a:endParaRPr lang="en-US" altLang="en-US" sz="2400" dirty="0"/>
          </a:p>
        </p:txBody>
      </p:sp>
    </p:spTree>
    <p:extLst>
      <p:ext uri="{BB962C8B-B14F-4D97-AF65-F5344CB8AC3E}">
        <p14:creationId xmlns:p14="http://schemas.microsoft.com/office/powerpoint/2010/main" val="18887191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4BF0FB7A-D8F8-0D4A-85A1-1D29E3229706}"/>
              </a:ext>
            </a:extLst>
          </p:cNvPr>
          <p:cNvSpPr>
            <a:spLocks noGrp="1" noChangeArrowheads="1"/>
          </p:cNvSpPr>
          <p:nvPr>
            <p:ph type="title"/>
          </p:nvPr>
        </p:nvSpPr>
        <p:spPr>
          <a:xfrm>
            <a:off x="968829" y="-135731"/>
            <a:ext cx="10972800" cy="1371600"/>
          </a:xfrm>
        </p:spPr>
        <p:txBody>
          <a:bodyPr/>
          <a:lstStyle/>
          <a:p>
            <a:pPr eaLnBrk="1" hangingPunct="1"/>
            <a:r>
              <a:rPr lang="en-US" altLang="en-US" dirty="0"/>
              <a:t>Passive Attacks</a:t>
            </a:r>
          </a:p>
        </p:txBody>
      </p:sp>
      <p:sp>
        <p:nvSpPr>
          <p:cNvPr id="10243" name="Rectangle 5">
            <a:extLst>
              <a:ext uri="{FF2B5EF4-FFF2-40B4-BE49-F238E27FC236}">
                <a16:creationId xmlns:a16="http://schemas.microsoft.com/office/drawing/2014/main" id="{7B089552-7995-B543-BFEB-BFD97CD34D67}"/>
              </a:ext>
            </a:extLst>
          </p:cNvPr>
          <p:cNvSpPr>
            <a:spLocks noGrp="1" noChangeArrowheads="1"/>
          </p:cNvSpPr>
          <p:nvPr>
            <p:ph type="body" sz="half" idx="1"/>
          </p:nvPr>
        </p:nvSpPr>
        <p:spPr/>
        <p:txBody>
          <a:bodyPr/>
          <a:lstStyle/>
          <a:p>
            <a:pPr eaLnBrk="1" hangingPunct="1">
              <a:lnSpc>
                <a:spcPct val="90000"/>
              </a:lnSpc>
              <a:buFont typeface="Wingdings" pitchFamily="2" charset="2"/>
              <a:buNone/>
            </a:pPr>
            <a:r>
              <a:rPr lang="en-US" altLang="en-US" sz="2400" b="1" dirty="0"/>
              <a:t>Eavesdropping</a:t>
            </a:r>
            <a:r>
              <a:rPr lang="en-US" altLang="en-US" sz="2400" dirty="0"/>
              <a:t>: Listen to packets from other parties = </a:t>
            </a:r>
            <a:r>
              <a:rPr lang="en-US" altLang="en-US" sz="2400" b="1" dirty="0"/>
              <a:t>Sniffing</a:t>
            </a:r>
          </a:p>
          <a:p>
            <a:pPr eaLnBrk="1" hangingPunct="1">
              <a:lnSpc>
                <a:spcPct val="90000"/>
              </a:lnSpc>
              <a:buFont typeface="Wingdings" pitchFamily="2" charset="2"/>
              <a:buNone/>
            </a:pPr>
            <a:r>
              <a:rPr lang="en-US" altLang="en-US" sz="2400" b="1" dirty="0"/>
              <a:t>Traffic Analysis</a:t>
            </a:r>
            <a:r>
              <a:rPr lang="en-US" altLang="en-US" sz="2400" dirty="0"/>
              <a:t>: Learn about network from observing traffic patterns</a:t>
            </a:r>
          </a:p>
        </p:txBody>
      </p:sp>
      <p:sp>
        <p:nvSpPr>
          <p:cNvPr id="10244" name="Rectangle 8">
            <a:extLst>
              <a:ext uri="{FF2B5EF4-FFF2-40B4-BE49-F238E27FC236}">
                <a16:creationId xmlns:a16="http://schemas.microsoft.com/office/drawing/2014/main" id="{394BD19D-246D-134E-B8EA-3E751DC601A1}"/>
              </a:ext>
            </a:extLst>
          </p:cNvPr>
          <p:cNvSpPr>
            <a:spLocks noChangeArrowheads="1"/>
          </p:cNvSpPr>
          <p:nvPr/>
        </p:nvSpPr>
        <p:spPr bwMode="auto">
          <a:xfrm rot="2508586">
            <a:off x="8153400" y="4519613"/>
            <a:ext cx="304800" cy="685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B</a:t>
            </a:r>
          </a:p>
        </p:txBody>
      </p:sp>
      <p:sp>
        <p:nvSpPr>
          <p:cNvPr id="10245" name="Rectangle 9">
            <a:extLst>
              <a:ext uri="{FF2B5EF4-FFF2-40B4-BE49-F238E27FC236}">
                <a16:creationId xmlns:a16="http://schemas.microsoft.com/office/drawing/2014/main" id="{3A253D42-A092-9546-BA1F-CAC1A8C15ADB}"/>
              </a:ext>
            </a:extLst>
          </p:cNvPr>
          <p:cNvSpPr>
            <a:spLocks noChangeArrowheads="1"/>
          </p:cNvSpPr>
          <p:nvPr/>
        </p:nvSpPr>
        <p:spPr bwMode="auto">
          <a:xfrm rot="2960595">
            <a:off x="8839200" y="3529013"/>
            <a:ext cx="304800" cy="1066800"/>
          </a:xfrm>
          <a:prstGeom prst="rect">
            <a:avLst/>
          </a:prstGeom>
          <a:solidFill>
            <a:schemeClr val="accent1"/>
          </a:solidFill>
          <a:ln w="9525">
            <a:solidFill>
              <a:schemeClr val="tx1"/>
            </a:solidFill>
            <a:miter lim="800000"/>
            <a:headEnd/>
            <a:tailEnd/>
          </a:ln>
        </p:spPr>
        <p:txBody>
          <a:bodyPr rot="10800000" vert="eaVert"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Packet A</a:t>
            </a:r>
          </a:p>
        </p:txBody>
      </p:sp>
      <p:sp>
        <p:nvSpPr>
          <p:cNvPr id="10246" name="Rectangle 11">
            <a:extLst>
              <a:ext uri="{FF2B5EF4-FFF2-40B4-BE49-F238E27FC236}">
                <a16:creationId xmlns:a16="http://schemas.microsoft.com/office/drawing/2014/main" id="{A283FA92-2DFE-6943-A5F1-66C33F74A62D}"/>
              </a:ext>
            </a:extLst>
          </p:cNvPr>
          <p:cNvSpPr>
            <a:spLocks noChangeArrowheads="1"/>
          </p:cNvSpPr>
          <p:nvPr/>
        </p:nvSpPr>
        <p:spPr bwMode="auto">
          <a:xfrm rot="2361844">
            <a:off x="7620000" y="5205413"/>
            <a:ext cx="304800" cy="685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C</a:t>
            </a:r>
          </a:p>
        </p:txBody>
      </p:sp>
      <p:sp>
        <p:nvSpPr>
          <p:cNvPr id="10247" name="Rectangle 12">
            <a:extLst>
              <a:ext uri="{FF2B5EF4-FFF2-40B4-BE49-F238E27FC236}">
                <a16:creationId xmlns:a16="http://schemas.microsoft.com/office/drawing/2014/main" id="{9A467D3F-61EF-434E-807C-73EB8E467F89}"/>
              </a:ext>
            </a:extLst>
          </p:cNvPr>
          <p:cNvSpPr>
            <a:spLocks noChangeArrowheads="1"/>
          </p:cNvSpPr>
          <p:nvPr/>
        </p:nvSpPr>
        <p:spPr bwMode="auto">
          <a:xfrm>
            <a:off x="6324600" y="6272213"/>
            <a:ext cx="1066800" cy="457200"/>
          </a:xfrm>
          <a:prstGeom prst="rect">
            <a:avLst/>
          </a:prstGeom>
          <a:solidFill>
            <a:srgbClr val="66FF66"/>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Bob</a:t>
            </a:r>
          </a:p>
        </p:txBody>
      </p:sp>
      <p:sp>
        <p:nvSpPr>
          <p:cNvPr id="10248" name="Rectangle 13">
            <a:extLst>
              <a:ext uri="{FF2B5EF4-FFF2-40B4-BE49-F238E27FC236}">
                <a16:creationId xmlns:a16="http://schemas.microsoft.com/office/drawing/2014/main" id="{D710A95C-B9BB-4C4E-9FA5-E363681ED43E}"/>
              </a:ext>
            </a:extLst>
          </p:cNvPr>
          <p:cNvSpPr>
            <a:spLocks noChangeArrowheads="1"/>
          </p:cNvSpPr>
          <p:nvPr/>
        </p:nvSpPr>
        <p:spPr bwMode="auto">
          <a:xfrm>
            <a:off x="9372600" y="2919413"/>
            <a:ext cx="1066800" cy="533400"/>
          </a:xfrm>
          <a:prstGeom prst="rect">
            <a:avLst/>
          </a:prstGeom>
          <a:solidFill>
            <a:srgbClr val="66FF66"/>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Jennie</a:t>
            </a:r>
          </a:p>
        </p:txBody>
      </p:sp>
      <p:sp>
        <p:nvSpPr>
          <p:cNvPr id="10249" name="Arc 14">
            <a:extLst>
              <a:ext uri="{FF2B5EF4-FFF2-40B4-BE49-F238E27FC236}">
                <a16:creationId xmlns:a16="http://schemas.microsoft.com/office/drawing/2014/main" id="{ECB37148-7B4D-0544-831F-A51D5CAF485D}"/>
              </a:ext>
            </a:extLst>
          </p:cNvPr>
          <p:cNvSpPr>
            <a:spLocks/>
          </p:cNvSpPr>
          <p:nvPr/>
        </p:nvSpPr>
        <p:spPr bwMode="auto">
          <a:xfrm>
            <a:off x="7010400" y="6043613"/>
            <a:ext cx="609600"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0" name="Arc 15">
            <a:extLst>
              <a:ext uri="{FF2B5EF4-FFF2-40B4-BE49-F238E27FC236}">
                <a16:creationId xmlns:a16="http://schemas.microsoft.com/office/drawing/2014/main" id="{11943B5A-E9D2-1540-881F-AC191F04DB53}"/>
              </a:ext>
            </a:extLst>
          </p:cNvPr>
          <p:cNvSpPr>
            <a:spLocks/>
          </p:cNvSpPr>
          <p:nvPr/>
        </p:nvSpPr>
        <p:spPr bwMode="auto">
          <a:xfrm>
            <a:off x="6934200" y="5891213"/>
            <a:ext cx="8382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1" name="Arc 16">
            <a:extLst>
              <a:ext uri="{FF2B5EF4-FFF2-40B4-BE49-F238E27FC236}">
                <a16:creationId xmlns:a16="http://schemas.microsoft.com/office/drawing/2014/main" id="{4B913743-5079-324A-9086-92195B562FC1}"/>
              </a:ext>
            </a:extLst>
          </p:cNvPr>
          <p:cNvSpPr>
            <a:spLocks/>
          </p:cNvSpPr>
          <p:nvPr/>
        </p:nvSpPr>
        <p:spPr bwMode="auto">
          <a:xfrm>
            <a:off x="6934200" y="5741988"/>
            <a:ext cx="914400" cy="762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2" name="Rectangle 17">
            <a:extLst>
              <a:ext uri="{FF2B5EF4-FFF2-40B4-BE49-F238E27FC236}">
                <a16:creationId xmlns:a16="http://schemas.microsoft.com/office/drawing/2014/main" id="{5BD163E4-D1F0-9340-AA27-A75F893D5911}"/>
              </a:ext>
            </a:extLst>
          </p:cNvPr>
          <p:cNvSpPr>
            <a:spLocks noChangeArrowheads="1"/>
          </p:cNvSpPr>
          <p:nvPr/>
        </p:nvSpPr>
        <p:spPr bwMode="auto">
          <a:xfrm>
            <a:off x="8999538" y="4862513"/>
            <a:ext cx="990600" cy="609600"/>
          </a:xfrm>
          <a:prstGeom prst="rect">
            <a:avLst/>
          </a:prstGeom>
          <a:solidFill>
            <a:srgbClr val="FF0066"/>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solidFill>
                  <a:schemeClr val="bg1"/>
                </a:solidFill>
              </a:rPr>
              <a:t>Carl</a:t>
            </a:r>
          </a:p>
        </p:txBody>
      </p:sp>
      <p:sp>
        <p:nvSpPr>
          <p:cNvPr id="10253" name="Line 18">
            <a:extLst>
              <a:ext uri="{FF2B5EF4-FFF2-40B4-BE49-F238E27FC236}">
                <a16:creationId xmlns:a16="http://schemas.microsoft.com/office/drawing/2014/main" id="{B5E9F40E-0811-B949-A973-D2E9C6EBCC2C}"/>
              </a:ext>
            </a:extLst>
          </p:cNvPr>
          <p:cNvSpPr>
            <a:spLocks noChangeShapeType="1"/>
          </p:cNvSpPr>
          <p:nvPr/>
        </p:nvSpPr>
        <p:spPr bwMode="auto">
          <a:xfrm flipV="1">
            <a:off x="9372600" y="3529013"/>
            <a:ext cx="228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254" name="Picture 6" descr="j0091049[1]">
            <a:extLst>
              <a:ext uri="{FF2B5EF4-FFF2-40B4-BE49-F238E27FC236}">
                <a16:creationId xmlns:a16="http://schemas.microsoft.com/office/drawing/2014/main" id="{C9A86E70-47B7-A44E-956D-DAA8C15F0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785814"/>
            <a:ext cx="33528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7">
            <a:extLst>
              <a:ext uri="{FF2B5EF4-FFF2-40B4-BE49-F238E27FC236}">
                <a16:creationId xmlns:a16="http://schemas.microsoft.com/office/drawing/2014/main" id="{C0FF24A4-AFBE-B94C-AC89-F914300B709D}"/>
              </a:ext>
            </a:extLst>
          </p:cNvPr>
          <p:cNvSpPr txBox="1">
            <a:spLocks noChangeArrowheads="1"/>
          </p:cNvSpPr>
          <p:nvPr/>
        </p:nvSpPr>
        <p:spPr bwMode="auto">
          <a:xfrm>
            <a:off x="5946775" y="2538413"/>
            <a:ext cx="334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Login: Ginger  Password: Snap</a:t>
            </a:r>
          </a:p>
        </p:txBody>
      </p:sp>
    </p:spTree>
    <p:extLst>
      <p:ext uri="{BB962C8B-B14F-4D97-AF65-F5344CB8AC3E}">
        <p14:creationId xmlns:p14="http://schemas.microsoft.com/office/powerpoint/2010/main" val="3701470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CA1007C-C2BD-D44A-8F1C-795262695E98}"/>
              </a:ext>
            </a:extLst>
          </p:cNvPr>
          <p:cNvSpPr>
            <a:spLocks noGrp="1" noChangeArrowheads="1"/>
          </p:cNvSpPr>
          <p:nvPr>
            <p:ph type="title"/>
          </p:nvPr>
        </p:nvSpPr>
        <p:spPr/>
        <p:txBody>
          <a:bodyPr/>
          <a:lstStyle/>
          <a:p>
            <a:r>
              <a:rPr lang="en-US" altLang="en-US"/>
              <a:t>Network Analysis and Sniffing	</a:t>
            </a:r>
          </a:p>
        </p:txBody>
      </p:sp>
      <p:sp>
        <p:nvSpPr>
          <p:cNvPr id="9219" name="Rectangle 3">
            <a:extLst>
              <a:ext uri="{FF2B5EF4-FFF2-40B4-BE49-F238E27FC236}">
                <a16:creationId xmlns:a16="http://schemas.microsoft.com/office/drawing/2014/main" id="{54FB7895-E1B7-894B-8D7F-62FFFD6693BE}"/>
              </a:ext>
            </a:extLst>
          </p:cNvPr>
          <p:cNvSpPr>
            <a:spLocks noGrp="1" noChangeArrowheads="1"/>
          </p:cNvSpPr>
          <p:nvPr>
            <p:ph type="body" idx="1"/>
          </p:nvPr>
        </p:nvSpPr>
        <p:spPr/>
        <p:txBody>
          <a:bodyPr/>
          <a:lstStyle/>
          <a:p>
            <a:r>
              <a:rPr lang="en-US" altLang="en-US"/>
              <a:t>Process of capturing, decoding, and analyzing network traffic </a:t>
            </a:r>
          </a:p>
          <a:p>
            <a:pPr lvl="1"/>
            <a:r>
              <a:rPr lang="en-US" altLang="en-US"/>
              <a:t>Why is the network slow </a:t>
            </a:r>
          </a:p>
          <a:p>
            <a:pPr lvl="1"/>
            <a:r>
              <a:rPr lang="en-US" altLang="en-US"/>
              <a:t>What is the network traffic pattern </a:t>
            </a:r>
          </a:p>
          <a:p>
            <a:pPr lvl="1"/>
            <a:r>
              <a:rPr lang="en-US" altLang="en-US"/>
              <a:t>How is the traffic being shared between nodes</a:t>
            </a:r>
          </a:p>
          <a:p>
            <a:r>
              <a:rPr lang="en-US" altLang="en-US"/>
              <a:t>Also known as </a:t>
            </a:r>
          </a:p>
          <a:p>
            <a:pPr lvl="1"/>
            <a:r>
              <a:rPr lang="en-US" altLang="en-US"/>
              <a:t>traffic analysis, protocol analysis, sniffing, packet analysis, eavesdropping*, etc. </a:t>
            </a:r>
          </a:p>
          <a:p>
            <a:endParaRPr lang="en-US" altLang="en-US"/>
          </a:p>
        </p:txBody>
      </p:sp>
      <p:sp>
        <p:nvSpPr>
          <p:cNvPr id="9220" name="Text Box 4">
            <a:extLst>
              <a:ext uri="{FF2B5EF4-FFF2-40B4-BE49-F238E27FC236}">
                <a16:creationId xmlns:a16="http://schemas.microsoft.com/office/drawing/2014/main" id="{DC5F7E11-ED2A-D043-9D7B-3EBD4393947F}"/>
              </a:ext>
            </a:extLst>
          </p:cNvPr>
          <p:cNvSpPr txBox="1">
            <a:spLocks noChangeArrowheads="1"/>
          </p:cNvSpPr>
          <p:nvPr/>
        </p:nvSpPr>
        <p:spPr bwMode="auto">
          <a:xfrm>
            <a:off x="1752600" y="6400801"/>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*Listen secretly to what is said in private! </a:t>
            </a:r>
          </a:p>
        </p:txBody>
      </p:sp>
    </p:spTree>
    <p:extLst>
      <p:ext uri="{BB962C8B-B14F-4D97-AF65-F5344CB8AC3E}">
        <p14:creationId xmlns:p14="http://schemas.microsoft.com/office/powerpoint/2010/main" val="2893396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E4C973F-79CF-8E48-9C31-93D2C9CCECBF}"/>
              </a:ext>
            </a:extLst>
          </p:cNvPr>
          <p:cNvSpPr>
            <a:spLocks noGrp="1" noChangeArrowheads="1"/>
          </p:cNvSpPr>
          <p:nvPr>
            <p:ph type="title"/>
          </p:nvPr>
        </p:nvSpPr>
        <p:spPr/>
        <p:txBody>
          <a:bodyPr/>
          <a:lstStyle/>
          <a:p>
            <a:r>
              <a:rPr lang="en-US" altLang="en-US"/>
              <a:t>Who Uses Network Analyzers</a:t>
            </a:r>
          </a:p>
        </p:txBody>
      </p:sp>
      <p:sp>
        <p:nvSpPr>
          <p:cNvPr id="17411" name="Rectangle 3">
            <a:extLst>
              <a:ext uri="{FF2B5EF4-FFF2-40B4-BE49-F238E27FC236}">
                <a16:creationId xmlns:a16="http://schemas.microsoft.com/office/drawing/2014/main" id="{97718BE8-82A4-C940-B41F-BBC5E5A0462E}"/>
              </a:ext>
            </a:extLst>
          </p:cNvPr>
          <p:cNvSpPr>
            <a:spLocks noGrp="1" noChangeArrowheads="1"/>
          </p:cNvSpPr>
          <p:nvPr>
            <p:ph type="body" idx="1"/>
          </p:nvPr>
        </p:nvSpPr>
        <p:spPr/>
        <p:txBody>
          <a:bodyPr/>
          <a:lstStyle/>
          <a:p>
            <a:r>
              <a:rPr lang="en-US" altLang="en-US"/>
              <a:t>System administrators </a:t>
            </a:r>
          </a:p>
          <a:p>
            <a:pPr lvl="1"/>
            <a:r>
              <a:rPr lang="en-US" altLang="en-US"/>
              <a:t>Understand system problems and performance </a:t>
            </a:r>
          </a:p>
          <a:p>
            <a:r>
              <a:rPr lang="en-US" altLang="en-US"/>
              <a:t>Malicious individuals (intruders) </a:t>
            </a:r>
          </a:p>
          <a:p>
            <a:pPr lvl="2"/>
            <a:r>
              <a:rPr lang="en-US" altLang="en-US"/>
              <a:t>Capture cleartext data </a:t>
            </a:r>
          </a:p>
          <a:p>
            <a:pPr lvl="2"/>
            <a:r>
              <a:rPr lang="en-US" altLang="en-US"/>
              <a:t>Passively collect data on vulnerable protocols</a:t>
            </a:r>
          </a:p>
          <a:p>
            <a:pPr lvl="3"/>
            <a:r>
              <a:rPr lang="en-US" altLang="en-US"/>
              <a:t>FTP, POP3, IMAP, SMATP, rlogin, HTTP, etc. </a:t>
            </a:r>
          </a:p>
          <a:p>
            <a:pPr lvl="3"/>
            <a:r>
              <a:rPr lang="en-US" altLang="en-US"/>
              <a:t>Capture VoIP data </a:t>
            </a:r>
          </a:p>
          <a:p>
            <a:pPr lvl="2"/>
            <a:r>
              <a:rPr lang="en-US" altLang="en-US"/>
              <a:t>Mapping the target network </a:t>
            </a:r>
          </a:p>
          <a:p>
            <a:pPr lvl="2"/>
            <a:r>
              <a:rPr lang="en-US" altLang="en-US"/>
              <a:t>Traffic pattern discovery </a:t>
            </a:r>
          </a:p>
          <a:p>
            <a:pPr lvl="2"/>
            <a:r>
              <a:rPr lang="en-US" altLang="en-US"/>
              <a:t>Actively break into the network (backdoor techniques) </a:t>
            </a:r>
          </a:p>
          <a:p>
            <a:pPr lvl="2"/>
            <a:endParaRPr lang="en-US" altLang="en-US"/>
          </a:p>
        </p:txBody>
      </p:sp>
    </p:spTree>
    <p:extLst>
      <p:ext uri="{BB962C8B-B14F-4D97-AF65-F5344CB8AC3E}">
        <p14:creationId xmlns:p14="http://schemas.microsoft.com/office/powerpoint/2010/main" val="769739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27D0D68-F3A8-714E-8DD5-305C38AF8F40}"/>
              </a:ext>
            </a:extLst>
          </p:cNvPr>
          <p:cNvSpPr>
            <a:spLocks noGrp="1" noChangeArrowheads="1"/>
          </p:cNvSpPr>
          <p:nvPr>
            <p:ph type="title"/>
          </p:nvPr>
        </p:nvSpPr>
        <p:spPr/>
        <p:txBody>
          <a:bodyPr/>
          <a:lstStyle/>
          <a:p>
            <a:r>
              <a:rPr lang="en-US" altLang="en-US" dirty="0"/>
              <a:t>Promiscuous Mode</a:t>
            </a:r>
          </a:p>
        </p:txBody>
      </p:sp>
      <p:sp>
        <p:nvSpPr>
          <p:cNvPr id="16387" name="Rectangle 3">
            <a:extLst>
              <a:ext uri="{FF2B5EF4-FFF2-40B4-BE49-F238E27FC236}">
                <a16:creationId xmlns:a16="http://schemas.microsoft.com/office/drawing/2014/main" id="{07CECF51-1180-244E-8123-C6AA18647825}"/>
              </a:ext>
            </a:extLst>
          </p:cNvPr>
          <p:cNvSpPr>
            <a:spLocks noGrp="1" noChangeArrowheads="1"/>
          </p:cNvSpPr>
          <p:nvPr>
            <p:ph type="body" idx="1"/>
          </p:nvPr>
        </p:nvSpPr>
        <p:spPr/>
        <p:txBody>
          <a:bodyPr/>
          <a:lstStyle/>
          <a:p>
            <a:pPr>
              <a:lnSpc>
                <a:spcPct val="80000"/>
              </a:lnSpc>
            </a:pPr>
            <a:r>
              <a:rPr lang="en-US" altLang="en-US" sz="2600" dirty="0"/>
              <a:t>Ethernet traffic is broadcasted to all nodes on the same segment </a:t>
            </a:r>
          </a:p>
          <a:p>
            <a:pPr>
              <a:lnSpc>
                <a:spcPct val="80000"/>
              </a:lnSpc>
            </a:pPr>
            <a:r>
              <a:rPr lang="en-US" altLang="en-US" sz="2600" dirty="0"/>
              <a:t>Sniffer can capture all the incoming data when the NIC is in </a:t>
            </a:r>
            <a:r>
              <a:rPr lang="en-US" altLang="en-US" sz="2600" b="1" i="1" dirty="0"/>
              <a:t>promiscuous</a:t>
            </a:r>
            <a:r>
              <a:rPr lang="en-US" altLang="en-US" sz="2600" dirty="0"/>
              <a:t> mode: </a:t>
            </a:r>
          </a:p>
          <a:p>
            <a:pPr lvl="1">
              <a:lnSpc>
                <a:spcPct val="80000"/>
              </a:lnSpc>
            </a:pPr>
            <a:r>
              <a:rPr lang="en-US" altLang="en-US" sz="2200" dirty="0">
                <a:latin typeface="Courier New" panose="02070309020205020404" pitchFamily="49" charset="0"/>
              </a:rPr>
              <a:t>ifconfig eth0 </a:t>
            </a:r>
            <a:r>
              <a:rPr lang="en-US" altLang="en-US" sz="2200" dirty="0" err="1">
                <a:latin typeface="Courier New" panose="02070309020205020404" pitchFamily="49" charset="0"/>
              </a:rPr>
              <a:t>promisc</a:t>
            </a:r>
            <a:r>
              <a:rPr lang="en-US" altLang="en-US" sz="2200" dirty="0">
                <a:latin typeface="Courier New" panose="02070309020205020404" pitchFamily="49" charset="0"/>
              </a:rPr>
              <a:t> </a:t>
            </a:r>
          </a:p>
          <a:p>
            <a:pPr lvl="1">
              <a:lnSpc>
                <a:spcPct val="80000"/>
              </a:lnSpc>
            </a:pPr>
            <a:r>
              <a:rPr lang="en-US" altLang="en-US" sz="2200" dirty="0">
                <a:latin typeface="Courier New" panose="02070309020205020404" pitchFamily="49" charset="0"/>
              </a:rPr>
              <a:t>ifconfig eth0 –</a:t>
            </a:r>
            <a:r>
              <a:rPr lang="en-US" altLang="en-US" sz="2200" dirty="0" err="1">
                <a:latin typeface="Courier New" panose="02070309020205020404" pitchFamily="49" charset="0"/>
              </a:rPr>
              <a:t>promisc</a:t>
            </a:r>
            <a:endParaRPr lang="en-US" altLang="en-US" sz="2200" dirty="0">
              <a:latin typeface="Courier New" panose="02070309020205020404" pitchFamily="49" charset="0"/>
            </a:endParaRPr>
          </a:p>
          <a:p>
            <a:pPr lvl="1">
              <a:lnSpc>
                <a:spcPct val="80000"/>
              </a:lnSpc>
            </a:pPr>
            <a:r>
              <a:rPr lang="en-US" altLang="en-US" sz="2200" dirty="0"/>
              <a:t>Default setup is </a:t>
            </a:r>
            <a:r>
              <a:rPr lang="en-US" altLang="en-US" sz="2200" b="1" i="1" dirty="0"/>
              <a:t>non-promiscuous </a:t>
            </a:r>
            <a:r>
              <a:rPr lang="en-US" altLang="en-US" sz="2200" dirty="0"/>
              <a:t>(only receives the data destined for the NIC)</a:t>
            </a:r>
          </a:p>
          <a:p>
            <a:pPr lvl="1">
              <a:lnSpc>
                <a:spcPct val="80000"/>
              </a:lnSpc>
            </a:pPr>
            <a:r>
              <a:rPr lang="en-US" altLang="en-US" sz="2200" dirty="0"/>
              <a:t>Remember: a hub receives all the data! </a:t>
            </a:r>
          </a:p>
          <a:p>
            <a:pPr>
              <a:lnSpc>
                <a:spcPct val="80000"/>
              </a:lnSpc>
            </a:pPr>
            <a:r>
              <a:rPr lang="en-US" altLang="en-US" sz="2600" dirty="0"/>
              <a:t>If switches are used the sniffer must perform </a:t>
            </a:r>
            <a:r>
              <a:rPr lang="en-US" altLang="en-US" sz="2600" b="1" dirty="0">
                <a:solidFill>
                  <a:srgbClr val="FF0000"/>
                </a:solidFill>
              </a:rPr>
              <a:t>port spanning</a:t>
            </a:r>
            <a:r>
              <a:rPr lang="en-US" altLang="en-US" sz="2600" dirty="0"/>
              <a:t> </a:t>
            </a:r>
          </a:p>
          <a:p>
            <a:pPr lvl="1">
              <a:lnSpc>
                <a:spcPct val="80000"/>
              </a:lnSpc>
            </a:pPr>
            <a:r>
              <a:rPr lang="en-US" altLang="en-US" sz="2200" dirty="0"/>
              <a:t>Also known as port </a:t>
            </a:r>
            <a:r>
              <a:rPr lang="en-US" altLang="en-US" sz="2200" dirty="0">
                <a:solidFill>
                  <a:schemeClr val="hlink"/>
                </a:solidFill>
              </a:rPr>
              <a:t>mirroring</a:t>
            </a:r>
            <a:r>
              <a:rPr lang="en-US" altLang="en-US" sz="2200" dirty="0"/>
              <a:t> </a:t>
            </a:r>
          </a:p>
          <a:p>
            <a:pPr lvl="1">
              <a:lnSpc>
                <a:spcPct val="80000"/>
              </a:lnSpc>
            </a:pPr>
            <a:r>
              <a:rPr lang="en-US" altLang="en-US" sz="2200" dirty="0"/>
              <a:t>The traffic to each port is mirrored to the </a:t>
            </a:r>
            <a:r>
              <a:rPr lang="en-US" altLang="en-US" sz="2200" dirty="0">
                <a:solidFill>
                  <a:schemeClr val="hlink"/>
                </a:solidFill>
              </a:rPr>
              <a:t>sniffer</a:t>
            </a:r>
          </a:p>
          <a:p>
            <a:pPr>
              <a:lnSpc>
                <a:spcPct val="80000"/>
              </a:lnSpc>
            </a:pPr>
            <a:endParaRPr lang="en-US" altLang="en-US" sz="2600" dirty="0"/>
          </a:p>
          <a:p>
            <a:pPr lvl="1">
              <a:lnSpc>
                <a:spcPct val="80000"/>
              </a:lnSpc>
            </a:pPr>
            <a:endParaRPr lang="en-US" altLang="en-US" sz="2200" dirty="0"/>
          </a:p>
        </p:txBody>
      </p:sp>
    </p:spTree>
    <p:extLst>
      <p:ext uri="{BB962C8B-B14F-4D97-AF65-F5344CB8AC3E}">
        <p14:creationId xmlns:p14="http://schemas.microsoft.com/office/powerpoint/2010/main" val="3744450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91B70A06-1B95-1E4A-9C03-44B512898809}"/>
              </a:ext>
            </a:extLst>
          </p:cNvPr>
          <p:cNvSpPr>
            <a:spLocks noGrp="1" noChangeArrowheads="1"/>
          </p:cNvSpPr>
          <p:nvPr>
            <p:ph type="title"/>
          </p:nvPr>
        </p:nvSpPr>
        <p:spPr/>
        <p:txBody>
          <a:bodyPr/>
          <a:lstStyle/>
          <a:p>
            <a:r>
              <a:rPr lang="en-US" altLang="en-US"/>
              <a:t>Tools Overview</a:t>
            </a:r>
          </a:p>
        </p:txBody>
      </p:sp>
      <p:sp>
        <p:nvSpPr>
          <p:cNvPr id="926723" name="Rectangle 3">
            <a:extLst>
              <a:ext uri="{FF2B5EF4-FFF2-40B4-BE49-F238E27FC236}">
                <a16:creationId xmlns:a16="http://schemas.microsoft.com/office/drawing/2014/main" id="{BD34FE37-D320-EA4D-A8AC-7B559672D9E3}"/>
              </a:ext>
            </a:extLst>
          </p:cNvPr>
          <p:cNvSpPr>
            <a:spLocks noGrp="1" noChangeArrowheads="1"/>
          </p:cNvSpPr>
          <p:nvPr>
            <p:ph type="body" idx="1"/>
          </p:nvPr>
        </p:nvSpPr>
        <p:spPr>
          <a:xfrm>
            <a:off x="1149544" y="1545682"/>
            <a:ext cx="8153400" cy="4359275"/>
          </a:xfrm>
        </p:spPr>
        <p:txBody>
          <a:bodyPr>
            <a:normAutofit fontScale="92500" lnSpcReduction="10000"/>
          </a:bodyPr>
          <a:lstStyle/>
          <a:p>
            <a:pPr>
              <a:lnSpc>
                <a:spcPct val="90000"/>
              </a:lnSpc>
            </a:pPr>
            <a:r>
              <a:rPr lang="en-US" altLang="en-US" dirty="0" err="1">
                <a:solidFill>
                  <a:srgbClr val="00B050"/>
                </a:solidFill>
              </a:rPr>
              <a:t>Tcpdump</a:t>
            </a:r>
            <a:endParaRPr lang="en-US" altLang="en-US" dirty="0">
              <a:solidFill>
                <a:srgbClr val="00B050"/>
              </a:solidFill>
            </a:endParaRPr>
          </a:p>
          <a:p>
            <a:pPr lvl="1">
              <a:lnSpc>
                <a:spcPct val="90000"/>
              </a:lnSpc>
            </a:pPr>
            <a:r>
              <a:rPr lang="en-US" altLang="en-US" dirty="0"/>
              <a:t>Unix-based command-line tool used to intercept packets</a:t>
            </a:r>
          </a:p>
          <a:p>
            <a:pPr lvl="2">
              <a:lnSpc>
                <a:spcPct val="90000"/>
              </a:lnSpc>
            </a:pPr>
            <a:r>
              <a:rPr lang="en-US" altLang="en-US" dirty="0"/>
              <a:t>Including </a:t>
            </a:r>
            <a:r>
              <a:rPr lang="en-US" altLang="en-US" dirty="0">
                <a:solidFill>
                  <a:srgbClr val="0000FF"/>
                </a:solidFill>
              </a:rPr>
              <a:t>filtering</a:t>
            </a:r>
            <a:r>
              <a:rPr lang="en-US" altLang="en-US" dirty="0"/>
              <a:t> to just the packets of interest</a:t>
            </a:r>
          </a:p>
          <a:p>
            <a:pPr lvl="1">
              <a:lnSpc>
                <a:spcPct val="90000"/>
              </a:lnSpc>
            </a:pPr>
            <a:r>
              <a:rPr lang="en-US" altLang="en-US" dirty="0"/>
              <a:t>Reads “live traffic” from interface specified using </a:t>
            </a:r>
            <a:r>
              <a:rPr lang="en-US" altLang="en-US" b="1" dirty="0">
                <a:latin typeface="Courier" pitchFamily="2" charset="0"/>
              </a:rPr>
              <a:t>-</a:t>
            </a:r>
            <a:r>
              <a:rPr lang="en-US" altLang="en-US" b="1" dirty="0" err="1">
                <a:latin typeface="Courier" pitchFamily="2" charset="0"/>
              </a:rPr>
              <a:t>i</a:t>
            </a:r>
            <a:r>
              <a:rPr lang="en-US" altLang="en-US" dirty="0"/>
              <a:t> option …</a:t>
            </a:r>
          </a:p>
          <a:p>
            <a:pPr lvl="1">
              <a:lnSpc>
                <a:spcPct val="90000"/>
              </a:lnSpc>
            </a:pPr>
            <a:r>
              <a:rPr lang="en-US" altLang="en-US" dirty="0"/>
              <a:t>… or from a previously recorded </a:t>
            </a:r>
            <a:r>
              <a:rPr lang="en-US" altLang="en-US" i="1" dirty="0">
                <a:solidFill>
                  <a:srgbClr val="0000FF"/>
                </a:solidFill>
              </a:rPr>
              <a:t>trace file</a:t>
            </a:r>
            <a:r>
              <a:rPr lang="en-US" altLang="en-US" dirty="0"/>
              <a:t> specified using </a:t>
            </a:r>
            <a:r>
              <a:rPr lang="en-US" altLang="en-US" b="1" dirty="0">
                <a:latin typeface="Courier" pitchFamily="2" charset="0"/>
              </a:rPr>
              <a:t>-r</a:t>
            </a:r>
            <a:r>
              <a:rPr lang="en-US" altLang="en-US" dirty="0"/>
              <a:t> option</a:t>
            </a:r>
          </a:p>
          <a:p>
            <a:pPr lvl="2">
              <a:lnSpc>
                <a:spcPct val="90000"/>
              </a:lnSpc>
            </a:pPr>
            <a:r>
              <a:rPr lang="en-US" altLang="en-US" dirty="0"/>
              <a:t>You create these when capturing live traffic using </a:t>
            </a:r>
            <a:r>
              <a:rPr lang="en-US" altLang="en-US" b="1" dirty="0">
                <a:latin typeface="Courier" pitchFamily="2" charset="0"/>
              </a:rPr>
              <a:t>-w</a:t>
            </a:r>
            <a:r>
              <a:rPr lang="en-US" altLang="en-US" dirty="0"/>
              <a:t> option</a:t>
            </a:r>
          </a:p>
          <a:p>
            <a:pPr>
              <a:lnSpc>
                <a:spcPct val="90000"/>
              </a:lnSpc>
            </a:pPr>
            <a:r>
              <a:rPr lang="en-US" altLang="en-US" dirty="0" err="1">
                <a:solidFill>
                  <a:srgbClr val="00B050"/>
                </a:solidFill>
              </a:rPr>
              <a:t>Tshark</a:t>
            </a:r>
            <a:endParaRPr lang="en-US" altLang="en-US" dirty="0">
              <a:solidFill>
                <a:srgbClr val="00B050"/>
              </a:solidFill>
            </a:endParaRPr>
          </a:p>
          <a:p>
            <a:pPr lvl="1">
              <a:lnSpc>
                <a:spcPct val="90000"/>
              </a:lnSpc>
            </a:pPr>
            <a:r>
              <a:rPr lang="en-US" altLang="en-US" dirty="0" err="1"/>
              <a:t>Tcpdump</a:t>
            </a:r>
            <a:r>
              <a:rPr lang="en-US" altLang="en-US" dirty="0"/>
              <a:t>-like capture program that comes w/ Wireshark</a:t>
            </a:r>
          </a:p>
          <a:p>
            <a:pPr lvl="1">
              <a:lnSpc>
                <a:spcPct val="90000"/>
              </a:lnSpc>
            </a:pPr>
            <a:r>
              <a:rPr lang="en-US" altLang="en-US" dirty="0"/>
              <a:t>Very similar behavior &amp; flags to </a:t>
            </a:r>
            <a:r>
              <a:rPr lang="en-US" altLang="en-US" dirty="0" err="1"/>
              <a:t>tcpdump</a:t>
            </a:r>
            <a:endParaRPr lang="en-US" altLang="en-US" dirty="0"/>
          </a:p>
          <a:p>
            <a:pPr>
              <a:lnSpc>
                <a:spcPct val="90000"/>
              </a:lnSpc>
            </a:pPr>
            <a:r>
              <a:rPr lang="en-US" altLang="en-US" dirty="0">
                <a:solidFill>
                  <a:srgbClr val="00B050"/>
                </a:solidFill>
              </a:rPr>
              <a:t>Wireshark</a:t>
            </a:r>
          </a:p>
          <a:p>
            <a:pPr lvl="1">
              <a:lnSpc>
                <a:spcPct val="90000"/>
              </a:lnSpc>
            </a:pPr>
            <a:r>
              <a:rPr lang="en-US" altLang="en-US" dirty="0"/>
              <a:t>GUI for displaying </a:t>
            </a:r>
            <a:r>
              <a:rPr lang="en-US" altLang="en-US" dirty="0" err="1"/>
              <a:t>tcpdump</a:t>
            </a:r>
            <a:r>
              <a:rPr lang="en-US" altLang="en-US" dirty="0"/>
              <a:t>/</a:t>
            </a:r>
            <a:r>
              <a:rPr lang="en-US" altLang="en-US" dirty="0" err="1"/>
              <a:t>tshark</a:t>
            </a:r>
            <a:r>
              <a:rPr lang="en-US" altLang="en-US" dirty="0"/>
              <a:t> packet traces</a:t>
            </a:r>
          </a:p>
        </p:txBody>
      </p:sp>
    </p:spTree>
    <p:extLst>
      <p:ext uri="{BB962C8B-B14F-4D97-AF65-F5344CB8AC3E}">
        <p14:creationId xmlns:p14="http://schemas.microsoft.com/office/powerpoint/2010/main" val="1527779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6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6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67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67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67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672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672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672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672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672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6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5813612B-5030-5D44-9C40-8DD81E4E181B}"/>
              </a:ext>
            </a:extLst>
          </p:cNvPr>
          <p:cNvSpPr>
            <a:spLocks noGrp="1" noChangeArrowheads="1"/>
          </p:cNvSpPr>
          <p:nvPr>
            <p:ph type="title"/>
          </p:nvPr>
        </p:nvSpPr>
        <p:spPr/>
        <p:txBody>
          <a:bodyPr/>
          <a:lstStyle/>
          <a:p>
            <a:r>
              <a:rPr lang="en-US" altLang="en-US" dirty="0" err="1"/>
              <a:t>Tcpdump</a:t>
            </a:r>
            <a:endParaRPr lang="en-US" altLang="en-US" dirty="0"/>
          </a:p>
        </p:txBody>
      </p:sp>
      <p:sp>
        <p:nvSpPr>
          <p:cNvPr id="19460" name="Rectangle 3">
            <a:extLst>
              <a:ext uri="{FF2B5EF4-FFF2-40B4-BE49-F238E27FC236}">
                <a16:creationId xmlns:a16="http://schemas.microsoft.com/office/drawing/2014/main" id="{8954A135-B509-AD4B-ADD0-96F81D824C77}"/>
              </a:ext>
            </a:extLst>
          </p:cNvPr>
          <p:cNvSpPr>
            <a:spLocks noGrp="1" noChangeArrowheads="1"/>
          </p:cNvSpPr>
          <p:nvPr>
            <p:ph type="body" idx="1"/>
          </p:nvPr>
        </p:nvSpPr>
        <p:spPr>
          <a:xfrm>
            <a:off x="1149544" y="1573168"/>
            <a:ext cx="8153400" cy="4359275"/>
          </a:xfrm>
        </p:spPr>
        <p:txBody>
          <a:bodyPr/>
          <a:lstStyle/>
          <a:p>
            <a:pPr eaLnBrk="1" hangingPunct="1"/>
            <a:r>
              <a:rPr lang="en-US" altLang="en-US" dirty="0"/>
              <a:t>Syntax: </a:t>
            </a:r>
          </a:p>
          <a:p>
            <a:pPr algn="ctr" eaLnBrk="1" hangingPunct="1">
              <a:buFontTx/>
              <a:buNone/>
            </a:pPr>
            <a:r>
              <a:rPr lang="en-US" altLang="en-US" i="1" dirty="0" err="1"/>
              <a:t>tcpdump</a:t>
            </a:r>
            <a:r>
              <a:rPr lang="en-US" altLang="en-US" i="1" dirty="0"/>
              <a:t> [options] [filter expression]</a:t>
            </a:r>
          </a:p>
          <a:p>
            <a:pPr eaLnBrk="1" hangingPunct="1"/>
            <a:r>
              <a:rPr lang="en-US" altLang="en-US" dirty="0"/>
              <a:t>Unfortunately, </a:t>
            </a:r>
            <a:r>
              <a:rPr lang="en-US" altLang="en-US" dirty="0" err="1"/>
              <a:t>linux</a:t>
            </a:r>
            <a:r>
              <a:rPr lang="en-US" altLang="en-US" dirty="0"/>
              <a:t> machine does not allow normal users to run </a:t>
            </a:r>
            <a:r>
              <a:rPr lang="en-US" altLang="en-US" dirty="0" err="1"/>
              <a:t>tcpdump</a:t>
            </a:r>
            <a:endParaRPr lang="en-US" altLang="en-US" dirty="0"/>
          </a:p>
          <a:p>
            <a:pPr lvl="1" eaLnBrk="1" hangingPunct="1"/>
            <a:r>
              <a:rPr lang="en-US" altLang="en-US" dirty="0"/>
              <a:t>$ </a:t>
            </a:r>
            <a:r>
              <a:rPr lang="en-US" altLang="en-US" dirty="0" err="1"/>
              <a:t>sudo</a:t>
            </a:r>
            <a:r>
              <a:rPr lang="en-US" altLang="en-US" dirty="0"/>
              <a:t> </a:t>
            </a:r>
            <a:r>
              <a:rPr lang="en-US" altLang="en-US" dirty="0" err="1"/>
              <a:t>tcpdump</a:t>
            </a:r>
            <a:r>
              <a:rPr lang="en-US" altLang="en-US" dirty="0"/>
              <a:t> –</a:t>
            </a:r>
            <a:r>
              <a:rPr lang="en-US" altLang="en-US" dirty="0" err="1"/>
              <a:t>i</a:t>
            </a:r>
            <a:r>
              <a:rPr lang="en-US" altLang="en-US" dirty="0"/>
              <a:t> eth0</a:t>
            </a:r>
          </a:p>
          <a:p>
            <a:pPr lvl="2" eaLnBrk="1" hangingPunct="1"/>
            <a:r>
              <a:rPr lang="en-US" altLang="en-US" dirty="0" err="1"/>
              <a:t>Sudo</a:t>
            </a:r>
            <a:r>
              <a:rPr lang="en-US" altLang="en-US" dirty="0"/>
              <a:t> command allows you to run </a:t>
            </a:r>
            <a:r>
              <a:rPr lang="en-US" altLang="en-US" dirty="0" err="1"/>
              <a:t>tcpdump</a:t>
            </a:r>
            <a:r>
              <a:rPr lang="en-US" altLang="en-US" dirty="0"/>
              <a:t> in root privilege</a:t>
            </a:r>
          </a:p>
          <a:p>
            <a:pPr lvl="1" eaLnBrk="1" hangingPunct="1"/>
            <a:r>
              <a:rPr lang="en-US" altLang="en-US" dirty="0"/>
              <a:t>On your own Unix machine, you can run it using “</a:t>
            </a:r>
            <a:r>
              <a:rPr lang="en-US" altLang="en-US" dirty="0" err="1"/>
              <a:t>sudo</a:t>
            </a:r>
            <a:r>
              <a:rPr lang="en-US" altLang="en-US" dirty="0"/>
              <a:t>” or directly run “</a:t>
            </a:r>
            <a:r>
              <a:rPr lang="en-US" altLang="en-US" dirty="0" err="1"/>
              <a:t>tcpdump</a:t>
            </a:r>
            <a:r>
              <a:rPr lang="en-US" altLang="en-US" dirty="0"/>
              <a:t>” if you have root privilege</a:t>
            </a:r>
          </a:p>
          <a:p>
            <a:pPr eaLnBrk="1" hangingPunct="1"/>
            <a:r>
              <a:rPr lang="en-US" altLang="en-US" dirty="0"/>
              <a:t>List interfaces: </a:t>
            </a:r>
            <a:r>
              <a:rPr lang="en-US" altLang="en-US" dirty="0" err="1"/>
              <a:t>sudo</a:t>
            </a:r>
            <a:r>
              <a:rPr lang="en-US" altLang="en-US" dirty="0"/>
              <a:t> </a:t>
            </a:r>
            <a:r>
              <a:rPr lang="en-US" altLang="en-US" dirty="0" err="1"/>
              <a:t>tcpdump</a:t>
            </a:r>
            <a:r>
              <a:rPr lang="en-US" altLang="en-US" dirty="0"/>
              <a:t> -D</a:t>
            </a:r>
          </a:p>
          <a:p>
            <a:pPr algn="ctr" eaLnBrk="1" hangingPunct="1">
              <a:buFontTx/>
              <a:buNone/>
            </a:pPr>
            <a:endParaRPr lang="en-US" altLang="en-US" dirty="0"/>
          </a:p>
        </p:txBody>
      </p:sp>
    </p:spTree>
    <p:extLst>
      <p:ext uri="{BB962C8B-B14F-4D97-AF65-F5344CB8AC3E}">
        <p14:creationId xmlns:p14="http://schemas.microsoft.com/office/powerpoint/2010/main" val="1539482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527A89D-9105-C94A-8452-AEE8A473CBBF}"/>
              </a:ext>
            </a:extLst>
          </p:cNvPr>
          <p:cNvSpPr>
            <a:spLocks noGrp="1" noChangeArrowheads="1"/>
          </p:cNvSpPr>
          <p:nvPr>
            <p:ph type="title"/>
          </p:nvPr>
        </p:nvSpPr>
        <p:spPr>
          <a:xfrm>
            <a:off x="993872" y="65811"/>
            <a:ext cx="10204255" cy="937943"/>
          </a:xfrm>
        </p:spPr>
        <p:txBody>
          <a:bodyPr>
            <a:normAutofit fontScale="90000"/>
          </a:bodyPr>
          <a:lstStyle/>
          <a:p>
            <a:pPr eaLnBrk="1" hangingPunct="1"/>
            <a:r>
              <a:rPr lang="en-US" altLang="en-US" sz="4000" dirty="0"/>
              <a:t>Hacking Networks</a:t>
            </a:r>
            <a:br>
              <a:rPr lang="en-US" altLang="en-US" sz="4000" dirty="0"/>
            </a:br>
            <a:r>
              <a:rPr lang="en-US" altLang="en-US" sz="4000" dirty="0"/>
              <a:t>Reconnaissance Stage</a:t>
            </a:r>
          </a:p>
        </p:txBody>
      </p:sp>
      <p:sp>
        <p:nvSpPr>
          <p:cNvPr id="9219" name="Rectangle 3">
            <a:extLst>
              <a:ext uri="{FF2B5EF4-FFF2-40B4-BE49-F238E27FC236}">
                <a16:creationId xmlns:a16="http://schemas.microsoft.com/office/drawing/2014/main" id="{DB668A40-F206-3D40-86FC-1A0D51034700}"/>
              </a:ext>
            </a:extLst>
          </p:cNvPr>
          <p:cNvSpPr>
            <a:spLocks noGrp="1" noChangeArrowheads="1"/>
          </p:cNvSpPr>
          <p:nvPr>
            <p:ph type="body" idx="1"/>
          </p:nvPr>
        </p:nvSpPr>
        <p:spPr/>
        <p:txBody>
          <a:bodyPr/>
          <a:lstStyle/>
          <a:p>
            <a:pPr>
              <a:buNone/>
            </a:pPr>
            <a:r>
              <a:rPr lang="en-US" altLang="en-US" sz="2400" b="1" dirty="0"/>
              <a:t>War Dialing</a:t>
            </a:r>
            <a:r>
              <a:rPr lang="en-US" altLang="en-US" sz="2400" dirty="0"/>
              <a:t>: Can I find a modem to connect to?</a:t>
            </a:r>
            <a:endParaRPr lang="en-US" altLang="en-US" sz="2400" b="1" dirty="0"/>
          </a:p>
          <a:p>
            <a:pPr eaLnBrk="1" hangingPunct="1">
              <a:buFont typeface="Wingdings" pitchFamily="2" charset="2"/>
              <a:buNone/>
            </a:pPr>
            <a:r>
              <a:rPr lang="en-US" altLang="en-US" sz="2400" b="1" dirty="0"/>
              <a:t>War Driving</a:t>
            </a:r>
            <a:r>
              <a:rPr lang="en-US" altLang="en-US" sz="2400" dirty="0"/>
              <a:t>: Can I find a wireless network?</a:t>
            </a:r>
          </a:p>
          <a:p>
            <a:pPr eaLnBrk="1" hangingPunct="1">
              <a:buFont typeface="Wingdings" pitchFamily="2" charset="2"/>
              <a:buNone/>
            </a:pPr>
            <a:r>
              <a:rPr lang="en-US" altLang="en-US" sz="2400" b="1" dirty="0"/>
              <a:t>Network Scanning</a:t>
            </a:r>
            <a:r>
              <a:rPr lang="en-US" altLang="en-US" sz="2400" dirty="0"/>
              <a:t>: What IP addresses, open ports, applications exist? </a:t>
            </a:r>
          </a:p>
          <a:p>
            <a:pPr eaLnBrk="1" hangingPunct="1">
              <a:buFont typeface="Wingdings" pitchFamily="2" charset="2"/>
              <a:buNone/>
            </a:pPr>
            <a:r>
              <a:rPr lang="en-US" altLang="en-US" sz="2400" b="1" dirty="0"/>
              <a:t>Protocol Sniffing</a:t>
            </a:r>
            <a:r>
              <a:rPr lang="en-US" altLang="en-US" sz="2400" dirty="0"/>
              <a:t>:  What is being sent over communications lines?</a:t>
            </a:r>
          </a:p>
        </p:txBody>
      </p:sp>
      <p:pic>
        <p:nvPicPr>
          <p:cNvPr id="9220" name="Picture 4" descr="MCj04104750000[1]">
            <a:extLst>
              <a:ext uri="{FF2B5EF4-FFF2-40B4-BE49-F238E27FC236}">
                <a16:creationId xmlns:a16="http://schemas.microsoft.com/office/drawing/2014/main" id="{FA6A4BE8-15F7-F647-A036-195369F3C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95801"/>
            <a:ext cx="2471738"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979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05D826A0-8EF0-5A47-A5A2-E2D1AA1F0BC4}"/>
              </a:ext>
            </a:extLst>
          </p:cNvPr>
          <p:cNvSpPr>
            <a:spLocks noGrp="1" noChangeArrowheads="1"/>
          </p:cNvSpPr>
          <p:nvPr>
            <p:ph type="title"/>
          </p:nvPr>
        </p:nvSpPr>
        <p:spPr/>
        <p:txBody>
          <a:bodyPr/>
          <a:lstStyle/>
          <a:p>
            <a:pPr eaLnBrk="1" hangingPunct="1"/>
            <a:r>
              <a:rPr lang="en-US" altLang="en-US" dirty="0" err="1"/>
              <a:t>Tcpdump</a:t>
            </a:r>
            <a:r>
              <a:rPr lang="en-US" altLang="en-US" dirty="0"/>
              <a:t> example </a:t>
            </a:r>
          </a:p>
        </p:txBody>
      </p:sp>
      <p:sp>
        <p:nvSpPr>
          <p:cNvPr id="13317" name="Rectangle 4">
            <a:extLst>
              <a:ext uri="{FF2B5EF4-FFF2-40B4-BE49-F238E27FC236}">
                <a16:creationId xmlns:a16="http://schemas.microsoft.com/office/drawing/2014/main" id="{D071855F-F4C3-DB4F-9AF4-FC3C4384196B}"/>
              </a:ext>
            </a:extLst>
          </p:cNvPr>
          <p:cNvSpPr>
            <a:spLocks noChangeArrowheads="1"/>
          </p:cNvSpPr>
          <p:nvPr/>
        </p:nvSpPr>
        <p:spPr bwMode="auto">
          <a:xfrm>
            <a:off x="1149544" y="1037345"/>
            <a:ext cx="830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spcBef>
                <a:spcPct val="20000"/>
              </a:spcBef>
              <a:buClrTx/>
              <a:buSzTx/>
              <a:buFontTx/>
              <a:buChar char="•"/>
            </a:pPr>
            <a:r>
              <a:rPr lang="en-US" altLang="en-US" sz="2800" dirty="0">
                <a:solidFill>
                  <a:srgbClr val="00279F"/>
                </a:solidFill>
              </a:rPr>
              <a:t>Ran </a:t>
            </a:r>
            <a:r>
              <a:rPr lang="en-US" altLang="en-US" sz="2800" dirty="0" err="1">
                <a:solidFill>
                  <a:srgbClr val="00279F"/>
                </a:solidFill>
              </a:rPr>
              <a:t>tcpdump</a:t>
            </a:r>
            <a:r>
              <a:rPr lang="en-US" altLang="en-US" sz="2800" dirty="0">
                <a:solidFill>
                  <a:srgbClr val="00279F"/>
                </a:solidFill>
              </a:rPr>
              <a:t> on a Unix machine </a:t>
            </a:r>
          </a:p>
          <a:p>
            <a:pPr>
              <a:spcBef>
                <a:spcPct val="20000"/>
              </a:spcBef>
              <a:buClrTx/>
              <a:buSzTx/>
              <a:buFontTx/>
              <a:buChar char="•"/>
            </a:pPr>
            <a:r>
              <a:rPr lang="en-US" altLang="en-US" sz="2800" dirty="0">
                <a:solidFill>
                  <a:srgbClr val="00279F"/>
                </a:solidFill>
              </a:rPr>
              <a:t>First few lines of the output:</a:t>
            </a:r>
          </a:p>
        </p:txBody>
      </p:sp>
      <p:pic>
        <p:nvPicPr>
          <p:cNvPr id="4" name="Picture 3">
            <a:extLst>
              <a:ext uri="{FF2B5EF4-FFF2-40B4-BE49-F238E27FC236}">
                <a16:creationId xmlns:a16="http://schemas.microsoft.com/office/drawing/2014/main" id="{E269D369-3F7B-C14C-8C91-CA020F0FD7B0}"/>
              </a:ext>
            </a:extLst>
          </p:cNvPr>
          <p:cNvPicPr>
            <a:picLocks noChangeAspect="1"/>
          </p:cNvPicPr>
          <p:nvPr/>
        </p:nvPicPr>
        <p:blipFill>
          <a:blip r:embed="rId3"/>
          <a:stretch>
            <a:fillRect/>
          </a:stretch>
        </p:blipFill>
        <p:spPr>
          <a:xfrm>
            <a:off x="2381784" y="2418228"/>
            <a:ext cx="5735273" cy="4305978"/>
          </a:xfrm>
          <a:prstGeom prst="rect">
            <a:avLst/>
          </a:prstGeom>
        </p:spPr>
      </p:pic>
    </p:spTree>
    <p:extLst>
      <p:ext uri="{BB962C8B-B14F-4D97-AF65-F5344CB8AC3E}">
        <p14:creationId xmlns:p14="http://schemas.microsoft.com/office/powerpoint/2010/main" val="867325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5813612B-5030-5D44-9C40-8DD81E4E181B}"/>
              </a:ext>
            </a:extLst>
          </p:cNvPr>
          <p:cNvSpPr>
            <a:spLocks noGrp="1" noChangeArrowheads="1"/>
          </p:cNvSpPr>
          <p:nvPr>
            <p:ph type="title"/>
          </p:nvPr>
        </p:nvSpPr>
        <p:spPr/>
        <p:txBody>
          <a:bodyPr/>
          <a:lstStyle/>
          <a:p>
            <a:r>
              <a:rPr lang="en-US" altLang="en-US" dirty="0" err="1"/>
              <a:t>Tcpdump</a:t>
            </a:r>
            <a:r>
              <a:rPr lang="en-US" altLang="en-US" dirty="0"/>
              <a:t> Output</a:t>
            </a:r>
          </a:p>
        </p:txBody>
      </p:sp>
      <p:sp>
        <p:nvSpPr>
          <p:cNvPr id="19460" name="Rectangle 3">
            <a:extLst>
              <a:ext uri="{FF2B5EF4-FFF2-40B4-BE49-F238E27FC236}">
                <a16:creationId xmlns:a16="http://schemas.microsoft.com/office/drawing/2014/main" id="{8954A135-B509-AD4B-ADD0-96F81D824C77}"/>
              </a:ext>
            </a:extLst>
          </p:cNvPr>
          <p:cNvSpPr>
            <a:spLocks noGrp="1" noChangeArrowheads="1"/>
          </p:cNvSpPr>
          <p:nvPr>
            <p:ph type="body" idx="1"/>
          </p:nvPr>
        </p:nvSpPr>
        <p:spPr>
          <a:xfrm>
            <a:off x="1400556" y="1501451"/>
            <a:ext cx="8153400" cy="4359275"/>
          </a:xfrm>
        </p:spPr>
        <p:txBody>
          <a:bodyPr/>
          <a:lstStyle/>
          <a:p>
            <a:pPr eaLnBrk="1" hangingPunct="1"/>
            <a:r>
              <a:rPr lang="en-US" altLang="en-US" dirty="0"/>
              <a:t>Output: </a:t>
            </a:r>
          </a:p>
          <a:p>
            <a:pPr algn="ctr">
              <a:buNone/>
            </a:pPr>
            <a:r>
              <a:rPr lang="en-US" b="1" dirty="0">
                <a:solidFill>
                  <a:srgbClr val="0432FF"/>
                </a:solidFill>
              </a:rPr>
              <a:t>08:41:13.729687</a:t>
            </a:r>
            <a:r>
              <a:rPr lang="en-US" b="1" dirty="0"/>
              <a:t> IP </a:t>
            </a:r>
            <a:r>
              <a:rPr lang="en-US" b="1" dirty="0">
                <a:solidFill>
                  <a:srgbClr val="C00000"/>
                </a:solidFill>
              </a:rPr>
              <a:t>192.168.64.28.22</a:t>
            </a:r>
            <a:r>
              <a:rPr lang="en-US" b="1" dirty="0"/>
              <a:t> &gt; </a:t>
            </a:r>
            <a:r>
              <a:rPr lang="en-US" b="1" dirty="0">
                <a:solidFill>
                  <a:schemeClr val="accent6">
                    <a:lumMod val="50000"/>
                  </a:schemeClr>
                </a:solidFill>
              </a:rPr>
              <a:t>192.168.64.1.41916</a:t>
            </a:r>
            <a:r>
              <a:rPr lang="en-US" b="1" dirty="0"/>
              <a:t>: </a:t>
            </a:r>
            <a:r>
              <a:rPr lang="en-US" b="1" dirty="0">
                <a:solidFill>
                  <a:srgbClr val="FF0000"/>
                </a:solidFill>
              </a:rPr>
              <a:t>Flags [R.], </a:t>
            </a:r>
            <a:r>
              <a:rPr lang="en-US" b="1" dirty="0"/>
              <a:t>seq 196:568, ack 1, win 309, options [</a:t>
            </a:r>
            <a:r>
              <a:rPr lang="en-US" b="1" dirty="0" err="1"/>
              <a:t>nop,nop,TS</a:t>
            </a:r>
            <a:r>
              <a:rPr lang="en-US" b="1" dirty="0"/>
              <a:t> </a:t>
            </a:r>
            <a:r>
              <a:rPr lang="en-US" b="1" dirty="0" err="1"/>
              <a:t>val</a:t>
            </a:r>
            <a:r>
              <a:rPr lang="en-US" b="1" dirty="0"/>
              <a:t> 117964079 </a:t>
            </a:r>
            <a:r>
              <a:rPr lang="en-US" b="1" dirty="0" err="1"/>
              <a:t>ecr</a:t>
            </a:r>
            <a:r>
              <a:rPr lang="en-US" b="1" dirty="0"/>
              <a:t> 816509256], length 372</a:t>
            </a:r>
          </a:p>
          <a:p>
            <a:pPr>
              <a:buNone/>
            </a:pPr>
            <a:endParaRPr lang="en-US" b="1" dirty="0"/>
          </a:p>
          <a:p>
            <a:pPr>
              <a:buNone/>
            </a:pPr>
            <a:r>
              <a:rPr lang="en-US" altLang="en-US" dirty="0">
                <a:solidFill>
                  <a:srgbClr val="0432FF"/>
                </a:solidFill>
              </a:rPr>
              <a:t>Timestamp</a:t>
            </a:r>
            <a:r>
              <a:rPr lang="en-US" altLang="en-US" dirty="0"/>
              <a:t> Protocol </a:t>
            </a:r>
            <a:r>
              <a:rPr lang="en-US" altLang="en-US" dirty="0" err="1">
                <a:solidFill>
                  <a:srgbClr val="C00000"/>
                </a:solidFill>
              </a:rPr>
              <a:t>IP.Port</a:t>
            </a:r>
            <a:r>
              <a:rPr lang="en-US" altLang="en-US" baseline="-25000" dirty="0" err="1">
                <a:solidFill>
                  <a:srgbClr val="C00000"/>
                </a:solidFill>
              </a:rPr>
              <a:t>src</a:t>
            </a:r>
            <a:r>
              <a:rPr lang="en-US" altLang="en-US" dirty="0">
                <a:solidFill>
                  <a:srgbClr val="C00000"/>
                </a:solidFill>
              </a:rPr>
              <a:t> </a:t>
            </a:r>
            <a:r>
              <a:rPr lang="en-US" altLang="en-US" dirty="0"/>
              <a:t>&gt; </a:t>
            </a:r>
            <a:r>
              <a:rPr lang="en-US" altLang="en-US" dirty="0" err="1">
                <a:solidFill>
                  <a:schemeClr val="accent6">
                    <a:lumMod val="50000"/>
                  </a:schemeClr>
                </a:solidFill>
              </a:rPr>
              <a:t>IP.Port</a:t>
            </a:r>
            <a:r>
              <a:rPr lang="en-US" altLang="en-US" baseline="-25000" dirty="0" err="1">
                <a:solidFill>
                  <a:schemeClr val="accent6">
                    <a:lumMod val="50000"/>
                  </a:schemeClr>
                </a:solidFill>
              </a:rPr>
              <a:t>dest</a:t>
            </a:r>
            <a:r>
              <a:rPr lang="en-US" altLang="en-US" baseline="-25000" dirty="0">
                <a:solidFill>
                  <a:schemeClr val="accent6">
                    <a:lumMod val="50000"/>
                  </a:schemeClr>
                </a:solidFill>
              </a:rPr>
              <a:t> </a:t>
            </a:r>
            <a:r>
              <a:rPr lang="en-US" altLang="en-US" dirty="0"/>
              <a:t>: </a:t>
            </a:r>
            <a:r>
              <a:rPr lang="en-US" altLang="en-US" dirty="0">
                <a:solidFill>
                  <a:srgbClr val="FF0000"/>
                </a:solidFill>
              </a:rPr>
              <a:t>Flags[]</a:t>
            </a:r>
            <a:r>
              <a:rPr lang="en-US" altLang="en-US" dirty="0"/>
              <a:t>, Sequence #, Acknowledge #, Window size, Options, Length</a:t>
            </a:r>
          </a:p>
        </p:txBody>
      </p:sp>
    </p:spTree>
    <p:extLst>
      <p:ext uri="{BB962C8B-B14F-4D97-AF65-F5344CB8AC3E}">
        <p14:creationId xmlns:p14="http://schemas.microsoft.com/office/powerpoint/2010/main" val="2034515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5813612B-5030-5D44-9C40-8DD81E4E181B}"/>
              </a:ext>
            </a:extLst>
          </p:cNvPr>
          <p:cNvSpPr>
            <a:spLocks noGrp="1" noChangeArrowheads="1"/>
          </p:cNvSpPr>
          <p:nvPr>
            <p:ph type="title"/>
          </p:nvPr>
        </p:nvSpPr>
        <p:spPr/>
        <p:txBody>
          <a:bodyPr/>
          <a:lstStyle/>
          <a:p>
            <a:r>
              <a:rPr lang="en-US" altLang="en-US" dirty="0"/>
              <a:t>TCP Flags</a:t>
            </a:r>
          </a:p>
        </p:txBody>
      </p:sp>
      <p:pic>
        <p:nvPicPr>
          <p:cNvPr id="5" name="Picture 4" descr="A screenshot of a cell phone&#10;&#10;Description automatically generated">
            <a:extLst>
              <a:ext uri="{FF2B5EF4-FFF2-40B4-BE49-F238E27FC236}">
                <a16:creationId xmlns:a16="http://schemas.microsoft.com/office/drawing/2014/main" id="{895D4A72-7584-994A-9A4B-98633F51418A}"/>
              </a:ext>
            </a:extLst>
          </p:cNvPr>
          <p:cNvPicPr>
            <a:picLocks noChangeAspect="1"/>
          </p:cNvPicPr>
          <p:nvPr/>
        </p:nvPicPr>
        <p:blipFill>
          <a:blip r:embed="rId3"/>
          <a:stretch>
            <a:fillRect/>
          </a:stretch>
        </p:blipFill>
        <p:spPr>
          <a:xfrm>
            <a:off x="1673571" y="2224857"/>
            <a:ext cx="7599137" cy="3931600"/>
          </a:xfrm>
          <a:prstGeom prst="rect">
            <a:avLst/>
          </a:prstGeom>
        </p:spPr>
      </p:pic>
      <p:sp>
        <p:nvSpPr>
          <p:cNvPr id="6" name="Rectangle 5">
            <a:extLst>
              <a:ext uri="{FF2B5EF4-FFF2-40B4-BE49-F238E27FC236}">
                <a16:creationId xmlns:a16="http://schemas.microsoft.com/office/drawing/2014/main" id="{5E855AD7-61B1-E642-99E2-9A83E680CCF7}"/>
              </a:ext>
            </a:extLst>
          </p:cNvPr>
          <p:cNvSpPr/>
          <p:nvPr/>
        </p:nvSpPr>
        <p:spPr>
          <a:xfrm>
            <a:off x="1673571" y="1394026"/>
            <a:ext cx="1613205" cy="523220"/>
          </a:xfrm>
          <a:prstGeom prst="rect">
            <a:avLst/>
          </a:prstGeom>
        </p:spPr>
        <p:txBody>
          <a:bodyPr wrap="square">
            <a:spAutoFit/>
          </a:bodyPr>
          <a:lstStyle/>
          <a:p>
            <a:r>
              <a:rPr lang="en-US" sz="2800" b="1" dirty="0">
                <a:solidFill>
                  <a:srgbClr val="FF0000"/>
                </a:solidFill>
              </a:rPr>
              <a:t>Flags [R.]</a:t>
            </a:r>
            <a:endParaRPr lang="en-US" sz="2800" dirty="0"/>
          </a:p>
        </p:txBody>
      </p:sp>
    </p:spTree>
    <p:extLst>
      <p:ext uri="{BB962C8B-B14F-4D97-AF65-F5344CB8AC3E}">
        <p14:creationId xmlns:p14="http://schemas.microsoft.com/office/powerpoint/2010/main" val="3930676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09F0AC2-F243-2F4F-9436-75B7630B7B0E}"/>
              </a:ext>
            </a:extLst>
          </p:cNvPr>
          <p:cNvSpPr>
            <a:spLocks noGrp="1" noChangeArrowheads="1"/>
          </p:cNvSpPr>
          <p:nvPr>
            <p:ph type="title"/>
          </p:nvPr>
        </p:nvSpPr>
        <p:spPr>
          <a:xfrm>
            <a:off x="934244" y="230958"/>
            <a:ext cx="10972800" cy="664590"/>
          </a:xfrm>
        </p:spPr>
        <p:txBody>
          <a:bodyPr>
            <a:normAutofit fontScale="90000"/>
          </a:bodyPr>
          <a:lstStyle/>
          <a:p>
            <a:r>
              <a:rPr lang="en-US" altLang="en-US" dirty="0" err="1"/>
              <a:t>TCPDump</a:t>
            </a:r>
            <a:r>
              <a:rPr lang="en-US" altLang="en-US" dirty="0"/>
              <a:t> Hex Output</a:t>
            </a:r>
          </a:p>
        </p:txBody>
      </p:sp>
      <p:sp>
        <p:nvSpPr>
          <p:cNvPr id="12291" name="Rectangle 3">
            <a:extLst>
              <a:ext uri="{FF2B5EF4-FFF2-40B4-BE49-F238E27FC236}">
                <a16:creationId xmlns:a16="http://schemas.microsoft.com/office/drawing/2014/main" id="{42AD258C-F62E-014E-874F-7824BA33C5A4}"/>
              </a:ext>
            </a:extLst>
          </p:cNvPr>
          <p:cNvSpPr>
            <a:spLocks noGrp="1" noChangeArrowheads="1"/>
          </p:cNvSpPr>
          <p:nvPr>
            <p:ph type="body" sz="half" idx="1"/>
          </p:nvPr>
        </p:nvSpPr>
        <p:spPr>
          <a:xfrm>
            <a:off x="491390" y="1371600"/>
            <a:ext cx="7427912" cy="4114800"/>
          </a:xfrm>
        </p:spPr>
        <p:txBody>
          <a:bodyPr/>
          <a:lstStyle/>
          <a:p>
            <a:r>
              <a:rPr lang="en-US" altLang="en-US" dirty="0" err="1"/>
              <a:t>tcpdump</a:t>
            </a:r>
            <a:r>
              <a:rPr lang="en-US" altLang="en-US" dirty="0"/>
              <a:t> –x looks at packages in hex format</a:t>
            </a:r>
          </a:p>
        </p:txBody>
      </p:sp>
      <p:pic>
        <p:nvPicPr>
          <p:cNvPr id="12292" name="Picture 4">
            <a:extLst>
              <a:ext uri="{FF2B5EF4-FFF2-40B4-BE49-F238E27FC236}">
                <a16:creationId xmlns:a16="http://schemas.microsoft.com/office/drawing/2014/main" id="{68FFF02D-3596-BA4B-817A-DB01F3AC824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41720" y="2229439"/>
            <a:ext cx="5265324" cy="2611192"/>
          </a:xfrm>
          <a:noFill/>
          <a:ln/>
        </p:spPr>
      </p:pic>
      <p:sp>
        <p:nvSpPr>
          <p:cNvPr id="5" name="AutoShape 3">
            <a:extLst>
              <a:ext uri="{FF2B5EF4-FFF2-40B4-BE49-F238E27FC236}">
                <a16:creationId xmlns:a16="http://schemas.microsoft.com/office/drawing/2014/main" id="{9806D7B7-64C5-C246-B63F-AE00801DDAB6}"/>
              </a:ext>
            </a:extLst>
          </p:cNvPr>
          <p:cNvSpPr txBox="1">
            <a:spLocks noChangeAspect="1" noChangeArrowheads="1"/>
          </p:cNvSpPr>
          <p:nvPr/>
        </p:nvSpPr>
        <p:spPr>
          <a:xfrm>
            <a:off x="491390" y="1980007"/>
            <a:ext cx="5871703" cy="44592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3600" dirty="0"/>
              <a:t>IP Header</a:t>
            </a:r>
          </a:p>
          <a:p>
            <a:pPr>
              <a:lnSpc>
                <a:spcPct val="80000"/>
              </a:lnSpc>
            </a:pPr>
            <a:r>
              <a:rPr lang="en-US" altLang="en-US" sz="3600" dirty="0"/>
              <a:t>ICMP Header</a:t>
            </a:r>
          </a:p>
          <a:p>
            <a:pPr>
              <a:lnSpc>
                <a:spcPct val="80000"/>
              </a:lnSpc>
              <a:buFont typeface="Wingdings" pitchFamily="2" charset="2"/>
              <a:buNone/>
            </a:pPr>
            <a:endParaRPr lang="en-US" altLang="en-US" sz="2000" dirty="0"/>
          </a:p>
          <a:p>
            <a:pPr>
              <a:lnSpc>
                <a:spcPct val="80000"/>
              </a:lnSpc>
              <a:buFont typeface="Wingdings" pitchFamily="2" charset="2"/>
              <a:buNone/>
            </a:pPr>
            <a:r>
              <a:rPr lang="en-US" altLang="en-US" sz="2000" b="1" dirty="0" err="1">
                <a:latin typeface="Courier" pitchFamily="2" charset="0"/>
              </a:rPr>
              <a:t>tcpdump</a:t>
            </a:r>
            <a:r>
              <a:rPr lang="en-US" altLang="en-US" sz="2000" b="1" dirty="0">
                <a:latin typeface="Courier" pitchFamily="2" charset="0"/>
              </a:rPr>
              <a:t> –x</a:t>
            </a:r>
          </a:p>
          <a:p>
            <a:pPr>
              <a:lnSpc>
                <a:spcPct val="80000"/>
              </a:lnSpc>
              <a:buFont typeface="Wingdings" pitchFamily="2" charset="2"/>
              <a:buNone/>
            </a:pPr>
            <a:endParaRPr lang="en-US" altLang="en-US" sz="2000" b="1" dirty="0">
              <a:latin typeface="Courier" pitchFamily="2" charset="0"/>
            </a:endParaRPr>
          </a:p>
          <a:p>
            <a:pPr>
              <a:lnSpc>
                <a:spcPct val="80000"/>
              </a:lnSpc>
              <a:buFont typeface="Wingdings" pitchFamily="2" charset="2"/>
              <a:buNone/>
            </a:pPr>
            <a:r>
              <a:rPr lang="en-US" altLang="en-US" sz="2000" dirty="0"/>
              <a:t>20:20:55.778140 IP dhcp-19-211.buba.cs.edinboro.edu &gt; </a:t>
            </a:r>
            <a:r>
              <a:rPr lang="en-US" altLang="en-US" sz="2000" dirty="0" err="1"/>
              <a:t>cs.edinboro.edu</a:t>
            </a:r>
            <a:r>
              <a:rPr lang="en-US" altLang="en-US" sz="2000" dirty="0"/>
              <a:t> : </a:t>
            </a:r>
            <a:r>
              <a:rPr lang="en-US" altLang="en-US" sz="2000" dirty="0" err="1"/>
              <a:t>icmp</a:t>
            </a:r>
            <a:r>
              <a:rPr lang="en-US" altLang="en-US" sz="2000" dirty="0"/>
              <a:t> 108: echo request seq 4864</a:t>
            </a:r>
          </a:p>
          <a:p>
            <a:pPr>
              <a:lnSpc>
                <a:spcPct val="80000"/>
              </a:lnSpc>
              <a:buFont typeface="Wingdings" pitchFamily="2" charset="2"/>
              <a:buNone/>
            </a:pPr>
            <a:r>
              <a:rPr lang="en-US" altLang="en-US" sz="2000" dirty="0"/>
              <a:t>                         </a:t>
            </a:r>
            <a:r>
              <a:rPr lang="en-US" altLang="en-US" sz="2000" dirty="0">
                <a:solidFill>
                  <a:schemeClr val="hlink"/>
                </a:solidFill>
              </a:rPr>
              <a:t>4500 0080 0231 0000 8001 0d0f 81d2 13d3</a:t>
            </a:r>
          </a:p>
          <a:p>
            <a:pPr>
              <a:lnSpc>
                <a:spcPct val="80000"/>
              </a:lnSpc>
              <a:buFont typeface="Wingdings" pitchFamily="2" charset="2"/>
              <a:buNone/>
            </a:pPr>
            <a:r>
              <a:rPr lang="en-US" altLang="en-US" sz="2000" dirty="0">
                <a:solidFill>
                  <a:schemeClr val="hlink"/>
                </a:solidFill>
              </a:rPr>
              <a:t>                         81d2 13c6</a:t>
            </a:r>
            <a:r>
              <a:rPr lang="en-US" altLang="en-US" sz="2000" dirty="0"/>
              <a:t> </a:t>
            </a:r>
            <a:r>
              <a:rPr lang="en-US" altLang="en-US" sz="2000" dirty="0">
                <a:solidFill>
                  <a:schemeClr val="folHlink"/>
                </a:solidFill>
              </a:rPr>
              <a:t>0800 d5ee 0200 1300</a:t>
            </a:r>
            <a:r>
              <a:rPr lang="en-US" altLang="en-US" sz="2000" dirty="0"/>
              <a:t> 6162 6364</a:t>
            </a:r>
          </a:p>
          <a:p>
            <a:pPr>
              <a:lnSpc>
                <a:spcPct val="80000"/>
              </a:lnSpc>
              <a:buFont typeface="Wingdings" pitchFamily="2" charset="2"/>
              <a:buNone/>
            </a:pPr>
            <a:r>
              <a:rPr lang="en-US" altLang="en-US" sz="2000" dirty="0"/>
              <a:t>                         6566 6768 696a 6b6c 6d6e 6f70 7172 7374</a:t>
            </a:r>
          </a:p>
          <a:p>
            <a:pPr>
              <a:lnSpc>
                <a:spcPct val="80000"/>
              </a:lnSpc>
              <a:buFont typeface="Wingdings" pitchFamily="2" charset="2"/>
              <a:buNone/>
            </a:pPr>
            <a:r>
              <a:rPr lang="en-US" altLang="en-US" sz="2000" dirty="0"/>
              <a:t>                         7576 7761 6263 6465 6667 6869 6a6b 6c6d</a:t>
            </a:r>
          </a:p>
          <a:p>
            <a:pPr>
              <a:lnSpc>
                <a:spcPct val="80000"/>
              </a:lnSpc>
              <a:buFont typeface="Wingdings" pitchFamily="2" charset="2"/>
              <a:buNone/>
            </a:pPr>
            <a:r>
              <a:rPr lang="en-US" altLang="en-US" sz="2000" dirty="0"/>
              <a:t>                         6e6f 7071 7273 7475 7677 6162 6364 6566</a:t>
            </a:r>
          </a:p>
          <a:p>
            <a:pPr>
              <a:lnSpc>
                <a:spcPct val="80000"/>
              </a:lnSpc>
              <a:buFont typeface="Wingdings" pitchFamily="2" charset="2"/>
              <a:buNone/>
            </a:pPr>
            <a:r>
              <a:rPr lang="en-US" altLang="en-US" sz="2000" dirty="0"/>
              <a:t>                         6768</a:t>
            </a:r>
          </a:p>
        </p:txBody>
      </p:sp>
    </p:spTree>
    <p:extLst>
      <p:ext uri="{BB962C8B-B14F-4D97-AF65-F5344CB8AC3E}">
        <p14:creationId xmlns:p14="http://schemas.microsoft.com/office/powerpoint/2010/main" val="37960149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5C6E1EB-4D84-254A-B7F5-C7BDC4EF6EBD}"/>
              </a:ext>
            </a:extLst>
          </p:cNvPr>
          <p:cNvSpPr>
            <a:spLocks noGrp="1" noChangeArrowheads="1"/>
          </p:cNvSpPr>
          <p:nvPr>
            <p:ph type="title"/>
          </p:nvPr>
        </p:nvSpPr>
        <p:spPr/>
        <p:txBody>
          <a:bodyPr/>
          <a:lstStyle/>
          <a:p>
            <a:r>
              <a:rPr lang="en-US" altLang="en-US" dirty="0" err="1"/>
              <a:t>TCPDump</a:t>
            </a:r>
            <a:r>
              <a:rPr lang="en-US" altLang="en-US" dirty="0"/>
              <a:t> Options</a:t>
            </a:r>
          </a:p>
        </p:txBody>
      </p:sp>
      <p:sp>
        <p:nvSpPr>
          <p:cNvPr id="41987" name="Rectangle 3">
            <a:extLst>
              <a:ext uri="{FF2B5EF4-FFF2-40B4-BE49-F238E27FC236}">
                <a16:creationId xmlns:a16="http://schemas.microsoft.com/office/drawing/2014/main" id="{58D228B9-CC40-D542-9F16-0B75BCF65076}"/>
              </a:ext>
            </a:extLst>
          </p:cNvPr>
          <p:cNvSpPr>
            <a:spLocks noGrp="1" noChangeArrowheads="1"/>
          </p:cNvSpPr>
          <p:nvPr>
            <p:ph type="body" idx="1"/>
          </p:nvPr>
        </p:nvSpPr>
        <p:spPr>
          <a:xfrm>
            <a:off x="1149544" y="1703077"/>
            <a:ext cx="10515600" cy="4351338"/>
          </a:xfrm>
        </p:spPr>
        <p:txBody>
          <a:bodyPr/>
          <a:lstStyle/>
          <a:p>
            <a:r>
              <a:rPr lang="en-US" altLang="en-US" dirty="0"/>
              <a:t>Use the –w extension to capture into a file.</a:t>
            </a:r>
          </a:p>
          <a:p>
            <a:r>
              <a:rPr lang="en-US" altLang="en-US" dirty="0"/>
              <a:t>Use the –c extension to limit the number of packets captured.</a:t>
            </a:r>
          </a:p>
          <a:p>
            <a:r>
              <a:rPr lang="en-US" altLang="en-US" dirty="0"/>
              <a:t>Use –v, -</a:t>
            </a:r>
            <a:r>
              <a:rPr lang="en-US" altLang="en-US" dirty="0" err="1"/>
              <a:t>vv</a:t>
            </a:r>
            <a:r>
              <a:rPr lang="en-US" altLang="en-US" dirty="0"/>
              <a:t>, -</a:t>
            </a:r>
            <a:r>
              <a:rPr lang="en-US" altLang="en-US" dirty="0" err="1"/>
              <a:t>vvv</a:t>
            </a:r>
            <a:r>
              <a:rPr lang="en-US" altLang="en-US" dirty="0"/>
              <a:t> for verbosity.</a:t>
            </a:r>
          </a:p>
          <a:p>
            <a:r>
              <a:rPr lang="en-US" altLang="en-US" dirty="0"/>
              <a:t>Use –x for ASCI values of package contents.</a:t>
            </a:r>
          </a:p>
          <a:p>
            <a:r>
              <a:rPr lang="en-US" altLang="en-US" dirty="0"/>
              <a:t>Use –t to display time / day stamps.</a:t>
            </a:r>
          </a:p>
          <a:p>
            <a:r>
              <a:rPr lang="en-US" altLang="en-US" dirty="0"/>
              <a:t>Use –r to specify capture file.</a:t>
            </a:r>
          </a:p>
        </p:txBody>
      </p:sp>
    </p:spTree>
    <p:extLst>
      <p:ext uri="{BB962C8B-B14F-4D97-AF65-F5344CB8AC3E}">
        <p14:creationId xmlns:p14="http://schemas.microsoft.com/office/powerpoint/2010/main" val="3384146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7C86C1CC-77EB-F847-80B0-A7F1C725513C}"/>
              </a:ext>
            </a:extLst>
          </p:cNvPr>
          <p:cNvSpPr>
            <a:spLocks noGrp="1" noChangeArrowheads="1"/>
          </p:cNvSpPr>
          <p:nvPr>
            <p:ph type="title"/>
          </p:nvPr>
        </p:nvSpPr>
        <p:spPr/>
        <p:txBody>
          <a:bodyPr/>
          <a:lstStyle/>
          <a:p>
            <a:pPr eaLnBrk="1" hangingPunct="1"/>
            <a:r>
              <a:rPr lang="en-US" altLang="en-US" dirty="0"/>
              <a:t>Filters</a:t>
            </a:r>
          </a:p>
        </p:txBody>
      </p:sp>
      <p:sp>
        <p:nvSpPr>
          <p:cNvPr id="21508" name="Rectangle 3">
            <a:extLst>
              <a:ext uri="{FF2B5EF4-FFF2-40B4-BE49-F238E27FC236}">
                <a16:creationId xmlns:a16="http://schemas.microsoft.com/office/drawing/2014/main" id="{F7AA7A6B-3216-2940-A8B2-FD63CE3090F2}"/>
              </a:ext>
            </a:extLst>
          </p:cNvPr>
          <p:cNvSpPr>
            <a:spLocks noGrp="1" noChangeArrowheads="1"/>
          </p:cNvSpPr>
          <p:nvPr>
            <p:ph type="body" idx="1"/>
          </p:nvPr>
        </p:nvSpPr>
        <p:spPr>
          <a:xfrm>
            <a:off x="1031966" y="1528354"/>
            <a:ext cx="10321834" cy="4648609"/>
          </a:xfrm>
        </p:spPr>
        <p:txBody>
          <a:bodyPr/>
          <a:lstStyle/>
          <a:p>
            <a:pPr eaLnBrk="1" hangingPunct="1"/>
            <a:r>
              <a:rPr lang="en-US" altLang="en-US" dirty="0"/>
              <a:t>We are often not interested in all packets flowing through the network</a:t>
            </a:r>
          </a:p>
          <a:p>
            <a:pPr eaLnBrk="1" hangingPunct="1"/>
            <a:r>
              <a:rPr lang="en-US" altLang="en-US" dirty="0"/>
              <a:t>Use filters to capture only packets of interest to us</a:t>
            </a:r>
          </a:p>
          <a:p>
            <a:pPr eaLnBrk="1" hangingPunct="1"/>
            <a:r>
              <a:rPr lang="en-US" altLang="en-US" dirty="0"/>
              <a:t>Examples:</a:t>
            </a:r>
          </a:p>
          <a:p>
            <a:pPr marL="1066800" lvl="1" indent="-609600">
              <a:buFontTx/>
              <a:buAutoNum type="arabicPeriod"/>
            </a:pPr>
            <a:r>
              <a:rPr lang="en-US" altLang="en-US" dirty="0"/>
              <a:t>Capture only </a:t>
            </a:r>
            <a:r>
              <a:rPr lang="en-US" altLang="en-US" dirty="0" err="1"/>
              <a:t>udp</a:t>
            </a:r>
            <a:r>
              <a:rPr lang="en-US" altLang="en-US" dirty="0"/>
              <a:t> packets</a:t>
            </a:r>
          </a:p>
          <a:p>
            <a:pPr marL="1447800" lvl="2" indent="-533400">
              <a:buFontTx/>
              <a:buChar char="•"/>
            </a:pPr>
            <a:r>
              <a:rPr lang="en-US" altLang="en-US" dirty="0" err="1"/>
              <a:t>tcpdump</a:t>
            </a:r>
            <a:r>
              <a:rPr lang="en-US" altLang="en-US" dirty="0"/>
              <a:t> </a:t>
            </a:r>
            <a:r>
              <a:rPr lang="en-US" altLang="en-US" dirty="0" err="1"/>
              <a:t>udp</a:t>
            </a:r>
            <a:endParaRPr lang="en-US" altLang="en-US" dirty="0"/>
          </a:p>
          <a:p>
            <a:pPr marL="1066800" lvl="1" indent="-609600">
              <a:buFontTx/>
              <a:buAutoNum type="arabicPeriod"/>
            </a:pPr>
            <a:r>
              <a:rPr lang="en-US" altLang="en-US" dirty="0"/>
              <a:t>Capture only </a:t>
            </a:r>
            <a:r>
              <a:rPr lang="en-US" altLang="en-US" dirty="0" err="1"/>
              <a:t>tcp</a:t>
            </a:r>
            <a:r>
              <a:rPr lang="en-US" altLang="en-US" dirty="0"/>
              <a:t> packets</a:t>
            </a:r>
          </a:p>
          <a:p>
            <a:pPr marL="1447800" lvl="2" indent="-533400">
              <a:buFontTx/>
              <a:buChar char="•"/>
            </a:pPr>
            <a:r>
              <a:rPr lang="en-US" altLang="en-US" dirty="0" err="1"/>
              <a:t>tcpdump</a:t>
            </a:r>
            <a:r>
              <a:rPr lang="en-US" altLang="en-US" dirty="0"/>
              <a:t> </a:t>
            </a:r>
            <a:r>
              <a:rPr lang="en-US" altLang="en-US" dirty="0" err="1"/>
              <a:t>tcp</a:t>
            </a:r>
            <a:endParaRPr lang="en-US" altLang="en-US" dirty="0"/>
          </a:p>
          <a:p>
            <a:pPr marL="609600" indent="-609600">
              <a:buFontTx/>
              <a:buAutoNum type="arabicPeriod"/>
            </a:pPr>
            <a:endParaRPr lang="en-US" altLang="en-US" dirty="0"/>
          </a:p>
          <a:p>
            <a:pPr marL="609600" indent="-609600">
              <a:buFontTx/>
              <a:buAutoNum type="arabicPeriod"/>
            </a:pPr>
            <a:endParaRPr lang="en-US" altLang="en-US" dirty="0"/>
          </a:p>
          <a:p>
            <a:pPr marL="990600" lvl="1" indent="-533400"/>
            <a:endParaRPr lang="en-US" altLang="en-US" dirty="0"/>
          </a:p>
          <a:p>
            <a:pPr eaLnBrk="1" hangingPunct="1"/>
            <a:endParaRPr lang="en-US" altLang="en-US" dirty="0"/>
          </a:p>
        </p:txBody>
      </p:sp>
    </p:spTree>
    <p:extLst>
      <p:ext uri="{BB962C8B-B14F-4D97-AF65-F5344CB8AC3E}">
        <p14:creationId xmlns:p14="http://schemas.microsoft.com/office/powerpoint/2010/main" val="535415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69CF4836-4B3D-054A-AE3B-1C6AD97B7208}"/>
              </a:ext>
            </a:extLst>
          </p:cNvPr>
          <p:cNvSpPr>
            <a:spLocks noGrp="1" noChangeArrowheads="1"/>
          </p:cNvSpPr>
          <p:nvPr>
            <p:ph type="title"/>
          </p:nvPr>
        </p:nvSpPr>
        <p:spPr/>
        <p:txBody>
          <a:bodyPr/>
          <a:lstStyle/>
          <a:p>
            <a:r>
              <a:rPr lang="en-US" altLang="en-US" dirty="0"/>
              <a:t>Filters (contd.)</a:t>
            </a:r>
          </a:p>
        </p:txBody>
      </p:sp>
      <p:sp>
        <p:nvSpPr>
          <p:cNvPr id="25604" name="Rectangle 3">
            <a:extLst>
              <a:ext uri="{FF2B5EF4-FFF2-40B4-BE49-F238E27FC236}">
                <a16:creationId xmlns:a16="http://schemas.microsoft.com/office/drawing/2014/main" id="{E0A7E796-C02C-8E49-A475-85BBFBD9BC6A}"/>
              </a:ext>
            </a:extLst>
          </p:cNvPr>
          <p:cNvSpPr>
            <a:spLocks noGrp="1" noChangeArrowheads="1"/>
          </p:cNvSpPr>
          <p:nvPr>
            <p:ph type="body" idx="1"/>
          </p:nvPr>
        </p:nvSpPr>
        <p:spPr>
          <a:xfrm>
            <a:off x="1149544" y="1307965"/>
            <a:ext cx="8229600" cy="4525963"/>
          </a:xfrm>
        </p:spPr>
        <p:txBody>
          <a:bodyPr/>
          <a:lstStyle/>
          <a:p>
            <a:pPr marL="609600" indent="-609600">
              <a:buFontTx/>
              <a:buAutoNum type="arabicPeriod"/>
            </a:pPr>
            <a:r>
              <a:rPr lang="en-US" altLang="en-US" dirty="0"/>
              <a:t>Capture only UDP packets with destination port 53 (DNS requests)</a:t>
            </a:r>
          </a:p>
          <a:p>
            <a:pPr marL="990600" lvl="1" indent="-533400">
              <a:buFontTx/>
              <a:buChar char="•"/>
            </a:pPr>
            <a:r>
              <a:rPr lang="en-US" altLang="en-US" dirty="0" err="1"/>
              <a:t>tcpdump</a:t>
            </a:r>
            <a:r>
              <a:rPr lang="en-US" altLang="en-US" dirty="0"/>
              <a:t> </a:t>
            </a:r>
            <a:r>
              <a:rPr lang="en-US" altLang="en-US" dirty="0" err="1"/>
              <a:t>udp</a:t>
            </a:r>
            <a:r>
              <a:rPr lang="en-US" altLang="en-US" dirty="0"/>
              <a:t> </a:t>
            </a:r>
            <a:r>
              <a:rPr lang="en-US" altLang="en-US" dirty="0" err="1"/>
              <a:t>dst</a:t>
            </a:r>
            <a:r>
              <a:rPr lang="en-US" altLang="en-US" dirty="0"/>
              <a:t> port 53</a:t>
            </a:r>
          </a:p>
          <a:p>
            <a:pPr marL="609600" indent="-609600">
              <a:buFontTx/>
              <a:buAutoNum type="arabicPeriod"/>
            </a:pPr>
            <a:r>
              <a:rPr lang="en-US" altLang="en-US" dirty="0"/>
              <a:t>Capture only UDP packets with source port 53 (DNS replies)</a:t>
            </a:r>
          </a:p>
          <a:p>
            <a:pPr marL="990600" lvl="1" indent="-533400">
              <a:buFontTx/>
              <a:buChar char="•"/>
            </a:pPr>
            <a:r>
              <a:rPr lang="en-US" altLang="en-US" dirty="0" err="1"/>
              <a:t>tcpdump</a:t>
            </a:r>
            <a:r>
              <a:rPr lang="en-US" altLang="en-US" dirty="0"/>
              <a:t> </a:t>
            </a:r>
            <a:r>
              <a:rPr lang="en-US" altLang="en-US" dirty="0" err="1"/>
              <a:t>udp</a:t>
            </a:r>
            <a:r>
              <a:rPr lang="en-US" altLang="en-US" dirty="0"/>
              <a:t> </a:t>
            </a:r>
            <a:r>
              <a:rPr lang="en-US" altLang="en-US" dirty="0" err="1"/>
              <a:t>src</a:t>
            </a:r>
            <a:r>
              <a:rPr lang="en-US" altLang="en-US" dirty="0"/>
              <a:t> port 53</a:t>
            </a:r>
          </a:p>
          <a:p>
            <a:pPr marL="609600" indent="-609600">
              <a:buFontTx/>
              <a:buAutoNum type="arabicPeriod"/>
            </a:pPr>
            <a:r>
              <a:rPr lang="en-US" altLang="en-US" dirty="0"/>
              <a:t>Capture only UDP packets with source or destination port 53 (DNS requests and replies)</a:t>
            </a:r>
          </a:p>
          <a:p>
            <a:pPr marL="990600" lvl="1" indent="-533400">
              <a:buFontTx/>
              <a:buChar char="•"/>
            </a:pPr>
            <a:r>
              <a:rPr lang="en-US" altLang="en-US" dirty="0" err="1"/>
              <a:t>tcpdump</a:t>
            </a:r>
            <a:r>
              <a:rPr lang="en-US" altLang="en-US" dirty="0"/>
              <a:t> </a:t>
            </a:r>
            <a:r>
              <a:rPr lang="en-US" altLang="en-US" dirty="0" err="1"/>
              <a:t>udp</a:t>
            </a:r>
            <a:r>
              <a:rPr lang="en-US" altLang="en-US" dirty="0"/>
              <a:t> port 53</a:t>
            </a:r>
          </a:p>
        </p:txBody>
      </p:sp>
    </p:spTree>
    <p:extLst>
      <p:ext uri="{BB962C8B-B14F-4D97-AF65-F5344CB8AC3E}">
        <p14:creationId xmlns:p14="http://schemas.microsoft.com/office/powerpoint/2010/main" val="1441395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a:extLst>
              <a:ext uri="{FF2B5EF4-FFF2-40B4-BE49-F238E27FC236}">
                <a16:creationId xmlns:a16="http://schemas.microsoft.com/office/drawing/2014/main" id="{1AFC3158-D97D-A740-BE8F-C98A5F5B5C0C}"/>
              </a:ext>
            </a:extLst>
          </p:cNvPr>
          <p:cNvSpPr>
            <a:spLocks noGrp="1" noChangeArrowheads="1"/>
          </p:cNvSpPr>
          <p:nvPr>
            <p:ph type="title"/>
          </p:nvPr>
        </p:nvSpPr>
        <p:spPr/>
        <p:txBody>
          <a:bodyPr/>
          <a:lstStyle/>
          <a:p>
            <a:r>
              <a:rPr lang="en-US" altLang="en-US" dirty="0"/>
              <a:t>Filters (contd.)</a:t>
            </a:r>
          </a:p>
        </p:txBody>
      </p:sp>
      <p:sp>
        <p:nvSpPr>
          <p:cNvPr id="27652" name="Rectangle 3">
            <a:extLst>
              <a:ext uri="{FF2B5EF4-FFF2-40B4-BE49-F238E27FC236}">
                <a16:creationId xmlns:a16="http://schemas.microsoft.com/office/drawing/2014/main" id="{42F748DA-E639-4448-A3FB-FC3AAAA4622A}"/>
              </a:ext>
            </a:extLst>
          </p:cNvPr>
          <p:cNvSpPr>
            <a:spLocks noGrp="1" noChangeArrowheads="1"/>
          </p:cNvSpPr>
          <p:nvPr>
            <p:ph type="body" idx="1"/>
          </p:nvPr>
        </p:nvSpPr>
        <p:spPr>
          <a:xfrm>
            <a:off x="993871" y="1747248"/>
            <a:ext cx="10515600" cy="4351338"/>
          </a:xfrm>
        </p:spPr>
        <p:txBody>
          <a:bodyPr/>
          <a:lstStyle/>
          <a:p>
            <a:pPr marL="609600" indent="-609600">
              <a:buFontTx/>
              <a:buAutoNum type="arabicPeriod"/>
            </a:pPr>
            <a:r>
              <a:rPr lang="en-US" altLang="en-US" dirty="0"/>
              <a:t>Capture only packets destined to </a:t>
            </a:r>
            <a:r>
              <a:rPr lang="en-US" altLang="en-US" dirty="0" err="1"/>
              <a:t>buba.cs.edinboro.edu</a:t>
            </a:r>
            <a:endParaRPr lang="en-US" altLang="en-US" dirty="0"/>
          </a:p>
          <a:p>
            <a:pPr marL="990600" lvl="1" indent="-533400">
              <a:buFontTx/>
              <a:buChar char="•"/>
            </a:pPr>
            <a:r>
              <a:rPr lang="en-US" altLang="en-US" dirty="0" err="1"/>
              <a:t>tcpdump</a:t>
            </a:r>
            <a:r>
              <a:rPr lang="en-US" altLang="en-US" dirty="0"/>
              <a:t> </a:t>
            </a:r>
            <a:r>
              <a:rPr lang="en-US" altLang="en-US" dirty="0" err="1"/>
              <a:t>dst</a:t>
            </a:r>
            <a:r>
              <a:rPr lang="en-US" altLang="en-US" dirty="0"/>
              <a:t> host </a:t>
            </a:r>
            <a:r>
              <a:rPr lang="en-US" altLang="en-US" dirty="0" err="1"/>
              <a:t>buba.cs.edinboro.edu</a:t>
            </a:r>
            <a:endParaRPr lang="en-US" altLang="en-US" dirty="0"/>
          </a:p>
          <a:p>
            <a:pPr marL="609600" indent="-609600">
              <a:buFontTx/>
              <a:buAutoNum type="arabicPeriod"/>
            </a:pPr>
            <a:r>
              <a:rPr lang="en-US" altLang="en-US" dirty="0"/>
              <a:t>From one network to another</a:t>
            </a:r>
          </a:p>
          <a:p>
            <a:pPr marL="990600" lvl="1" indent="-533400">
              <a:buFontTx/>
              <a:buChar char="•"/>
            </a:pPr>
            <a:r>
              <a:rPr lang="en-US" altLang="en-US" dirty="0" err="1"/>
              <a:t>tcpdump</a:t>
            </a:r>
            <a:r>
              <a:rPr lang="en-US" altLang="en-US" dirty="0"/>
              <a:t> </a:t>
            </a:r>
            <a:r>
              <a:rPr lang="en-US" altLang="en-US" dirty="0" err="1"/>
              <a:t>src</a:t>
            </a:r>
            <a:r>
              <a:rPr lang="en-US" altLang="en-US" dirty="0"/>
              <a:t> net 192.168.0.0/16 and </a:t>
            </a:r>
            <a:r>
              <a:rPr lang="en-US" altLang="en-US" dirty="0" err="1"/>
              <a:t>dst</a:t>
            </a:r>
            <a:r>
              <a:rPr lang="en-US" altLang="en-US" dirty="0"/>
              <a:t> net 10.0.0.0/8 or 172.16.0.0/16</a:t>
            </a:r>
          </a:p>
        </p:txBody>
      </p:sp>
    </p:spTree>
    <p:extLst>
      <p:ext uri="{BB962C8B-B14F-4D97-AF65-F5344CB8AC3E}">
        <p14:creationId xmlns:p14="http://schemas.microsoft.com/office/powerpoint/2010/main" val="2104976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5D44540-98EE-FB4B-A63D-0F6252B43764}"/>
              </a:ext>
            </a:extLst>
          </p:cNvPr>
          <p:cNvSpPr>
            <a:spLocks noGrp="1" noChangeArrowheads="1"/>
          </p:cNvSpPr>
          <p:nvPr>
            <p:ph type="title"/>
          </p:nvPr>
        </p:nvSpPr>
        <p:spPr>
          <a:xfrm>
            <a:off x="933992" y="101771"/>
            <a:ext cx="10972800" cy="862553"/>
          </a:xfrm>
        </p:spPr>
        <p:txBody>
          <a:bodyPr/>
          <a:lstStyle/>
          <a:p>
            <a:r>
              <a:rPr lang="en-US" altLang="en-US" dirty="0" err="1"/>
              <a:t>TCPDump</a:t>
            </a:r>
            <a:r>
              <a:rPr lang="en-US" altLang="en-US" dirty="0"/>
              <a:t> Filters Example</a:t>
            </a:r>
          </a:p>
        </p:txBody>
      </p:sp>
      <p:sp>
        <p:nvSpPr>
          <p:cNvPr id="22531" name="Rectangle 3">
            <a:extLst>
              <a:ext uri="{FF2B5EF4-FFF2-40B4-BE49-F238E27FC236}">
                <a16:creationId xmlns:a16="http://schemas.microsoft.com/office/drawing/2014/main" id="{CD167F6C-7AEB-264B-B75A-1306CFAEAD3E}"/>
              </a:ext>
            </a:extLst>
          </p:cNvPr>
          <p:cNvSpPr>
            <a:spLocks noGrp="1" noChangeArrowheads="1"/>
          </p:cNvSpPr>
          <p:nvPr>
            <p:ph type="body" sz="half" idx="1"/>
          </p:nvPr>
        </p:nvSpPr>
        <p:spPr>
          <a:xfrm>
            <a:off x="1641459" y="1555800"/>
            <a:ext cx="7656512" cy="4114800"/>
          </a:xfrm>
        </p:spPr>
        <p:txBody>
          <a:bodyPr/>
          <a:lstStyle/>
          <a:p>
            <a:r>
              <a:rPr lang="en-US" altLang="en-US" dirty="0"/>
              <a:t>Format 1: macro and value</a:t>
            </a:r>
          </a:p>
          <a:p>
            <a:r>
              <a:rPr lang="en-US" altLang="en-US" dirty="0"/>
              <a:t>“</a:t>
            </a:r>
            <a:r>
              <a:rPr lang="en-US" altLang="en-US" dirty="0" err="1"/>
              <a:t>tcpdump</a:t>
            </a:r>
            <a:r>
              <a:rPr lang="en-US" altLang="en-US" dirty="0"/>
              <a:t> port 23”</a:t>
            </a:r>
          </a:p>
          <a:p>
            <a:pPr lvl="1"/>
            <a:r>
              <a:rPr lang="en-US" altLang="en-US" dirty="0"/>
              <a:t>Only displays packages going to or from port 23.</a:t>
            </a:r>
          </a:p>
          <a:p>
            <a:endParaRPr lang="en-US" altLang="en-US" dirty="0"/>
          </a:p>
        </p:txBody>
      </p:sp>
      <p:pic>
        <p:nvPicPr>
          <p:cNvPr id="22532" name="Picture 4">
            <a:extLst>
              <a:ext uri="{FF2B5EF4-FFF2-40B4-BE49-F238E27FC236}">
                <a16:creationId xmlns:a16="http://schemas.microsoft.com/office/drawing/2014/main" id="{69871D0B-3B3B-5F4D-A181-83D492BC6F9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39798" y="3184689"/>
            <a:ext cx="6440488" cy="3194050"/>
          </a:xfrm>
          <a:noFill/>
          <a:ln/>
        </p:spPr>
      </p:pic>
    </p:spTree>
    <p:extLst>
      <p:ext uri="{BB962C8B-B14F-4D97-AF65-F5344CB8AC3E}">
        <p14:creationId xmlns:p14="http://schemas.microsoft.com/office/powerpoint/2010/main" val="219715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35E0DAF-2915-0645-ABF4-ED5D3C797DDA}"/>
              </a:ext>
            </a:extLst>
          </p:cNvPr>
          <p:cNvSpPr>
            <a:spLocks noGrp="1" noChangeArrowheads="1"/>
          </p:cNvSpPr>
          <p:nvPr>
            <p:ph type="title"/>
          </p:nvPr>
        </p:nvSpPr>
        <p:spPr>
          <a:xfrm>
            <a:off x="993872" y="71522"/>
            <a:ext cx="10204255" cy="937943"/>
          </a:xfrm>
        </p:spPr>
        <p:txBody>
          <a:bodyPr/>
          <a:lstStyle/>
          <a:p>
            <a:r>
              <a:rPr lang="en-US" altLang="en-US"/>
              <a:t>TCPDump Filters</a:t>
            </a:r>
          </a:p>
        </p:txBody>
      </p:sp>
      <p:sp>
        <p:nvSpPr>
          <p:cNvPr id="40963" name="Rectangle 3">
            <a:extLst>
              <a:ext uri="{FF2B5EF4-FFF2-40B4-BE49-F238E27FC236}">
                <a16:creationId xmlns:a16="http://schemas.microsoft.com/office/drawing/2014/main" id="{B34BE6DE-B878-9441-BDC7-0C6029B50C78}"/>
              </a:ext>
            </a:extLst>
          </p:cNvPr>
          <p:cNvSpPr>
            <a:spLocks noGrp="1" noChangeArrowheads="1"/>
          </p:cNvSpPr>
          <p:nvPr>
            <p:ph type="body" idx="1"/>
          </p:nvPr>
        </p:nvSpPr>
        <p:spPr>
          <a:xfrm>
            <a:off x="1517715" y="1773810"/>
            <a:ext cx="8305800" cy="4114800"/>
          </a:xfrm>
        </p:spPr>
        <p:txBody>
          <a:bodyPr/>
          <a:lstStyle/>
          <a:p>
            <a:r>
              <a:rPr lang="en-US" altLang="en-US" sz="2400"/>
              <a:t>Use –F filename to specify a file containing the filter.</a:t>
            </a:r>
          </a:p>
        </p:txBody>
      </p:sp>
      <p:pic>
        <p:nvPicPr>
          <p:cNvPr id="40964" name="Picture 4">
            <a:extLst>
              <a:ext uri="{FF2B5EF4-FFF2-40B4-BE49-F238E27FC236}">
                <a16:creationId xmlns:a16="http://schemas.microsoft.com/office/drawing/2014/main" id="{E49E2714-ACCA-D74D-84F8-DE58EA1F6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15" y="2383411"/>
            <a:ext cx="7924800" cy="39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303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79C22D8-A288-B94D-8EAE-F47DD7706C08}"/>
              </a:ext>
            </a:extLst>
          </p:cNvPr>
          <p:cNvSpPr>
            <a:spLocks noGrp="1" noChangeArrowheads="1"/>
          </p:cNvSpPr>
          <p:nvPr>
            <p:ph type="title"/>
          </p:nvPr>
        </p:nvSpPr>
        <p:spPr/>
        <p:txBody>
          <a:bodyPr/>
          <a:lstStyle/>
          <a:p>
            <a:pPr algn="l"/>
            <a:r>
              <a:rPr lang="en-US" altLang="en-US"/>
              <a:t>What Can We Scan For</a:t>
            </a:r>
          </a:p>
        </p:txBody>
      </p:sp>
      <p:sp>
        <p:nvSpPr>
          <p:cNvPr id="21507" name="Rectangle 3">
            <a:extLst>
              <a:ext uri="{FF2B5EF4-FFF2-40B4-BE49-F238E27FC236}">
                <a16:creationId xmlns:a16="http://schemas.microsoft.com/office/drawing/2014/main" id="{B27D22D9-A50D-7A4D-A23D-7E2731277A23}"/>
              </a:ext>
            </a:extLst>
          </p:cNvPr>
          <p:cNvSpPr>
            <a:spLocks noGrp="1" noChangeArrowheads="1"/>
          </p:cNvSpPr>
          <p:nvPr>
            <p:ph type="body" idx="1"/>
          </p:nvPr>
        </p:nvSpPr>
        <p:spPr/>
        <p:txBody>
          <a:bodyPr/>
          <a:lstStyle/>
          <a:p>
            <a:r>
              <a:rPr lang="en-US" altLang="en-US"/>
              <a:t>Modems (and other telephone devices)</a:t>
            </a:r>
          </a:p>
          <a:p>
            <a:r>
              <a:rPr lang="en-US" altLang="en-US"/>
              <a:t>Live Hosts</a:t>
            </a:r>
          </a:p>
          <a:p>
            <a:r>
              <a:rPr lang="en-US" altLang="en-US"/>
              <a:t>TCP ports</a:t>
            </a:r>
          </a:p>
          <a:p>
            <a:r>
              <a:rPr lang="en-US" altLang="en-US"/>
              <a:t>UDP ports</a:t>
            </a:r>
          </a:p>
          <a:p>
            <a:r>
              <a:rPr lang="en-US" altLang="en-US"/>
              <a:t>Promiscuous NICs</a:t>
            </a:r>
          </a:p>
          <a:p>
            <a:endParaRPr lang="en-US" altLang="en-US"/>
          </a:p>
        </p:txBody>
      </p:sp>
    </p:spTree>
    <p:extLst>
      <p:ext uri="{BB962C8B-B14F-4D97-AF65-F5344CB8AC3E}">
        <p14:creationId xmlns:p14="http://schemas.microsoft.com/office/powerpoint/2010/main" val="40021746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B9A2700-D0BF-2E4A-8BB5-9D1DD8BBD06A}"/>
              </a:ext>
            </a:extLst>
          </p:cNvPr>
          <p:cNvSpPr>
            <a:spLocks noGrp="1" noChangeArrowheads="1"/>
          </p:cNvSpPr>
          <p:nvPr>
            <p:ph type="title"/>
          </p:nvPr>
        </p:nvSpPr>
        <p:spPr/>
        <p:txBody>
          <a:bodyPr/>
          <a:lstStyle/>
          <a:p>
            <a:r>
              <a:rPr lang="en-US" altLang="en-US"/>
              <a:t>What is Wireshark? </a:t>
            </a:r>
          </a:p>
        </p:txBody>
      </p:sp>
      <p:sp>
        <p:nvSpPr>
          <p:cNvPr id="30723" name="Rectangle 3">
            <a:extLst>
              <a:ext uri="{FF2B5EF4-FFF2-40B4-BE49-F238E27FC236}">
                <a16:creationId xmlns:a16="http://schemas.microsoft.com/office/drawing/2014/main" id="{A13E17C3-307E-D945-80AA-7C5E8FFB91C4}"/>
              </a:ext>
            </a:extLst>
          </p:cNvPr>
          <p:cNvSpPr>
            <a:spLocks noGrp="1" noChangeArrowheads="1"/>
          </p:cNvSpPr>
          <p:nvPr>
            <p:ph type="body" idx="1"/>
          </p:nvPr>
        </p:nvSpPr>
        <p:spPr>
          <a:xfrm>
            <a:off x="838199" y="1253331"/>
            <a:ext cx="10317481" cy="4992724"/>
          </a:xfrm>
        </p:spPr>
        <p:txBody>
          <a:bodyPr>
            <a:normAutofit/>
          </a:bodyPr>
          <a:lstStyle/>
          <a:p>
            <a:pPr>
              <a:lnSpc>
                <a:spcPct val="90000"/>
              </a:lnSpc>
            </a:pPr>
            <a:r>
              <a:rPr lang="en-US" altLang="en-US" sz="2400" dirty="0"/>
              <a:t>Formerly called </a:t>
            </a:r>
            <a:r>
              <a:rPr lang="en-US" altLang="en-US" sz="2400" b="1" i="1" dirty="0"/>
              <a:t>Ethereal </a:t>
            </a:r>
          </a:p>
          <a:p>
            <a:pPr>
              <a:lnSpc>
                <a:spcPct val="90000"/>
              </a:lnSpc>
            </a:pPr>
            <a:r>
              <a:rPr lang="en-US" altLang="en-US" sz="2400" dirty="0"/>
              <a:t>An open source program </a:t>
            </a:r>
          </a:p>
          <a:p>
            <a:pPr lvl="1">
              <a:lnSpc>
                <a:spcPct val="90000"/>
              </a:lnSpc>
            </a:pPr>
            <a:r>
              <a:rPr lang="en-US" altLang="en-US" dirty="0"/>
              <a:t>free with many features </a:t>
            </a:r>
          </a:p>
          <a:p>
            <a:pPr>
              <a:lnSpc>
                <a:spcPct val="90000"/>
              </a:lnSpc>
            </a:pPr>
            <a:r>
              <a:rPr lang="en-US" altLang="en-US" sz="2400" dirty="0"/>
              <a:t>Decodes over 750 protocols </a:t>
            </a:r>
          </a:p>
          <a:p>
            <a:pPr>
              <a:lnSpc>
                <a:spcPct val="90000"/>
              </a:lnSpc>
            </a:pPr>
            <a:r>
              <a:rPr lang="en-US" altLang="en-US" sz="2400" dirty="0"/>
              <a:t>Compatible with many other sniffers </a:t>
            </a:r>
          </a:p>
          <a:p>
            <a:pPr>
              <a:lnSpc>
                <a:spcPct val="90000"/>
              </a:lnSpc>
            </a:pPr>
            <a:r>
              <a:rPr lang="en-US" altLang="en-US" sz="2400" dirty="0"/>
              <a:t>Plenty of online resources are available </a:t>
            </a:r>
          </a:p>
          <a:p>
            <a:pPr>
              <a:lnSpc>
                <a:spcPct val="90000"/>
              </a:lnSpc>
            </a:pPr>
            <a:r>
              <a:rPr lang="en-US" altLang="en-US" sz="2400" dirty="0"/>
              <a:t>Supports command-line and GUI interfaces </a:t>
            </a:r>
          </a:p>
          <a:p>
            <a:pPr lvl="1">
              <a:lnSpc>
                <a:spcPct val="90000"/>
              </a:lnSpc>
            </a:pPr>
            <a:r>
              <a:rPr lang="en-US" altLang="en-US" dirty="0"/>
              <a:t>TSHARK (offers command line interface) has three components</a:t>
            </a:r>
          </a:p>
          <a:p>
            <a:pPr lvl="2">
              <a:lnSpc>
                <a:spcPct val="90000"/>
              </a:lnSpc>
            </a:pPr>
            <a:r>
              <a:rPr lang="en-US" altLang="en-US" dirty="0" err="1"/>
              <a:t>Editcap</a:t>
            </a:r>
            <a:r>
              <a:rPr lang="en-US" altLang="en-US" dirty="0"/>
              <a:t> (similar to Save </a:t>
            </a:r>
            <a:r>
              <a:rPr lang="en-US" altLang="en-US" dirty="0" err="1"/>
              <a:t>as..to</a:t>
            </a:r>
            <a:r>
              <a:rPr lang="en-US" altLang="en-US" dirty="0"/>
              <a:t> translate the format of captured packets)</a:t>
            </a:r>
          </a:p>
          <a:p>
            <a:pPr lvl="2">
              <a:lnSpc>
                <a:spcPct val="90000"/>
              </a:lnSpc>
            </a:pPr>
            <a:r>
              <a:rPr lang="en-US" altLang="en-US" dirty="0" err="1"/>
              <a:t>Mergecap</a:t>
            </a:r>
            <a:r>
              <a:rPr lang="en-US" altLang="en-US" dirty="0"/>
              <a:t> (combine multiple saved captured files)</a:t>
            </a:r>
          </a:p>
          <a:p>
            <a:pPr lvl="2">
              <a:lnSpc>
                <a:spcPct val="90000"/>
              </a:lnSpc>
            </a:pPr>
            <a:r>
              <a:rPr lang="en-US" altLang="en-US" dirty="0"/>
              <a:t>Text2pcap (ASCII </a:t>
            </a:r>
            <a:r>
              <a:rPr lang="en-US" altLang="en-US" dirty="0" err="1"/>
              <a:t>Hexdump</a:t>
            </a:r>
            <a:r>
              <a:rPr lang="en-US" altLang="en-US" dirty="0"/>
              <a:t> captures and write the data into a </a:t>
            </a:r>
            <a:r>
              <a:rPr lang="en-US" altLang="en-US" dirty="0" err="1"/>
              <a:t>libpcap</a:t>
            </a:r>
            <a:r>
              <a:rPr lang="en-US" altLang="en-US" dirty="0"/>
              <a:t> output file)</a:t>
            </a:r>
          </a:p>
          <a:p>
            <a:pPr lvl="1">
              <a:lnSpc>
                <a:spcPct val="90000"/>
              </a:lnSpc>
            </a:pPr>
            <a:endParaRPr lang="en-US" altLang="en-US" dirty="0"/>
          </a:p>
          <a:p>
            <a:pPr>
              <a:lnSpc>
                <a:spcPct val="90000"/>
              </a:lnSpc>
            </a:pPr>
            <a:endParaRPr lang="en-US" altLang="en-US" sz="2400" dirty="0"/>
          </a:p>
        </p:txBody>
      </p:sp>
      <p:sp>
        <p:nvSpPr>
          <p:cNvPr id="30724" name="Rectangle 4">
            <a:extLst>
              <a:ext uri="{FF2B5EF4-FFF2-40B4-BE49-F238E27FC236}">
                <a16:creationId xmlns:a16="http://schemas.microsoft.com/office/drawing/2014/main" id="{F6588C0B-CD28-6448-8B7D-CBDC3CAC3867}"/>
              </a:ext>
            </a:extLst>
          </p:cNvPr>
          <p:cNvSpPr>
            <a:spLocks noChangeArrowheads="1"/>
          </p:cNvSpPr>
          <p:nvPr/>
        </p:nvSpPr>
        <p:spPr bwMode="auto">
          <a:xfrm>
            <a:off x="6477000" y="838200"/>
            <a:ext cx="3962400" cy="1524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a:t>Remember: </a:t>
            </a:r>
            <a:r>
              <a:rPr lang="en-US" altLang="en-US" sz="2000">
                <a:solidFill>
                  <a:srgbClr val="FF0000"/>
                </a:solidFill>
              </a:rPr>
              <a:t>You must have a good understanding of the network before you use Sniffers effectively! </a:t>
            </a:r>
            <a:endParaRPr lang="en-US" altLang="en-US"/>
          </a:p>
        </p:txBody>
      </p:sp>
    </p:spTree>
    <p:extLst>
      <p:ext uri="{BB962C8B-B14F-4D97-AF65-F5344CB8AC3E}">
        <p14:creationId xmlns:p14="http://schemas.microsoft.com/office/powerpoint/2010/main" val="2162381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diamond(in)">
                                      <p:cBhvr>
                                        <p:cTn id="7"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a:extLst>
              <a:ext uri="{FF2B5EF4-FFF2-40B4-BE49-F238E27FC236}">
                <a16:creationId xmlns:a16="http://schemas.microsoft.com/office/drawing/2014/main" id="{B9F34382-2C2C-2F42-8DB4-526A0E99B7CF}"/>
              </a:ext>
            </a:extLst>
          </p:cNvPr>
          <p:cNvSpPr>
            <a:spLocks noGrp="1" noChangeArrowheads="1"/>
          </p:cNvSpPr>
          <p:nvPr>
            <p:ph type="title"/>
          </p:nvPr>
        </p:nvSpPr>
        <p:spPr/>
        <p:txBody>
          <a:bodyPr/>
          <a:lstStyle/>
          <a:p>
            <a:r>
              <a:rPr lang="en-US" altLang="en-US" dirty="0"/>
              <a:t>Wireshark Interface</a:t>
            </a:r>
          </a:p>
        </p:txBody>
      </p:sp>
      <p:pic>
        <p:nvPicPr>
          <p:cNvPr id="34820" name="Picture 4">
            <a:extLst>
              <a:ext uri="{FF2B5EF4-FFF2-40B4-BE49-F238E27FC236}">
                <a16:creationId xmlns:a16="http://schemas.microsoft.com/office/drawing/2014/main" id="{80B40DA1-1617-974D-B51F-BE1E3F51D6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62400" y="1447801"/>
            <a:ext cx="5753100" cy="4530725"/>
          </a:xfrm>
          <a:noFill/>
          <a:ln/>
        </p:spPr>
      </p:pic>
      <p:sp>
        <p:nvSpPr>
          <p:cNvPr id="34824" name="AutoShape 8">
            <a:extLst>
              <a:ext uri="{FF2B5EF4-FFF2-40B4-BE49-F238E27FC236}">
                <a16:creationId xmlns:a16="http://schemas.microsoft.com/office/drawing/2014/main" id="{EF6A5A3A-4ACE-A946-8108-E3CEBE9A0B78}"/>
              </a:ext>
            </a:extLst>
          </p:cNvPr>
          <p:cNvSpPr>
            <a:spLocks noChangeArrowheads="1"/>
          </p:cNvSpPr>
          <p:nvPr/>
        </p:nvSpPr>
        <p:spPr bwMode="auto">
          <a:xfrm>
            <a:off x="1752600" y="1358900"/>
            <a:ext cx="1143000" cy="533400"/>
          </a:xfrm>
          <a:prstGeom prst="wedgeRectCallout">
            <a:avLst>
              <a:gd name="adj1" fmla="val 142500"/>
              <a:gd name="adj2" fmla="val 1577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Menu Bar</a:t>
            </a:r>
          </a:p>
        </p:txBody>
      </p:sp>
      <p:sp>
        <p:nvSpPr>
          <p:cNvPr id="34825" name="Rectangle 9">
            <a:extLst>
              <a:ext uri="{FF2B5EF4-FFF2-40B4-BE49-F238E27FC236}">
                <a16:creationId xmlns:a16="http://schemas.microsoft.com/office/drawing/2014/main" id="{43AFD1AF-F8EA-F444-A89E-DD8DB13AD6B1}"/>
              </a:ext>
            </a:extLst>
          </p:cNvPr>
          <p:cNvSpPr>
            <a:spLocks noChangeArrowheads="1"/>
          </p:cNvSpPr>
          <p:nvPr/>
        </p:nvSpPr>
        <p:spPr bwMode="auto">
          <a:xfrm>
            <a:off x="6019801" y="3124201"/>
            <a:ext cx="11299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Summary </a:t>
            </a:r>
          </a:p>
          <a:p>
            <a:r>
              <a:rPr lang="en-US" altLang="en-US"/>
              <a:t>Window</a:t>
            </a:r>
          </a:p>
        </p:txBody>
      </p:sp>
      <p:sp>
        <p:nvSpPr>
          <p:cNvPr id="34826" name="AutoShape 10">
            <a:extLst>
              <a:ext uri="{FF2B5EF4-FFF2-40B4-BE49-F238E27FC236}">
                <a16:creationId xmlns:a16="http://schemas.microsoft.com/office/drawing/2014/main" id="{BF2F6CC3-A049-9B40-A893-1CD21C72A388}"/>
              </a:ext>
            </a:extLst>
          </p:cNvPr>
          <p:cNvSpPr>
            <a:spLocks noChangeArrowheads="1"/>
          </p:cNvSpPr>
          <p:nvPr/>
        </p:nvSpPr>
        <p:spPr bwMode="auto">
          <a:xfrm>
            <a:off x="1828800" y="2044700"/>
            <a:ext cx="1143000" cy="533400"/>
          </a:xfrm>
          <a:prstGeom prst="wedgeRectCallout">
            <a:avLst>
              <a:gd name="adj1" fmla="val 140972"/>
              <a:gd name="adj2" fmla="val -7678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Tool Bar</a:t>
            </a:r>
          </a:p>
        </p:txBody>
      </p:sp>
      <p:sp>
        <p:nvSpPr>
          <p:cNvPr id="34827" name="AutoShape 11">
            <a:extLst>
              <a:ext uri="{FF2B5EF4-FFF2-40B4-BE49-F238E27FC236}">
                <a16:creationId xmlns:a16="http://schemas.microsoft.com/office/drawing/2014/main" id="{BD961CCA-CF63-D94A-87D4-78C10132E99A}"/>
              </a:ext>
            </a:extLst>
          </p:cNvPr>
          <p:cNvSpPr>
            <a:spLocks noChangeArrowheads="1"/>
          </p:cNvSpPr>
          <p:nvPr/>
        </p:nvSpPr>
        <p:spPr bwMode="auto">
          <a:xfrm>
            <a:off x="1905000" y="2882900"/>
            <a:ext cx="1143000" cy="533400"/>
          </a:xfrm>
          <a:prstGeom prst="wedgeRectCallout">
            <a:avLst>
              <a:gd name="adj1" fmla="val 129167"/>
              <a:gd name="adj2" fmla="val -18363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Filter Bar</a:t>
            </a:r>
          </a:p>
        </p:txBody>
      </p:sp>
      <p:sp>
        <p:nvSpPr>
          <p:cNvPr id="34831" name="AutoShape 15">
            <a:extLst>
              <a:ext uri="{FF2B5EF4-FFF2-40B4-BE49-F238E27FC236}">
                <a16:creationId xmlns:a16="http://schemas.microsoft.com/office/drawing/2014/main" id="{D3284312-78C5-E94D-8CE2-A0C3C7E7BC0D}"/>
              </a:ext>
            </a:extLst>
          </p:cNvPr>
          <p:cNvSpPr>
            <a:spLocks noChangeArrowheads="1"/>
          </p:cNvSpPr>
          <p:nvPr/>
        </p:nvSpPr>
        <p:spPr bwMode="auto">
          <a:xfrm>
            <a:off x="1905000" y="4419600"/>
            <a:ext cx="1143000" cy="533400"/>
          </a:xfrm>
          <a:prstGeom prst="wedgeRectCallout">
            <a:avLst>
              <a:gd name="adj1" fmla="val 251944"/>
              <a:gd name="adj2" fmla="val 2383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Info</a:t>
            </a:r>
          </a:p>
          <a:p>
            <a:pPr algn="ctr"/>
            <a:r>
              <a:rPr lang="en-US" altLang="en-US" sz="1600"/>
              <a:t>Field</a:t>
            </a:r>
          </a:p>
        </p:txBody>
      </p:sp>
      <p:sp>
        <p:nvSpPr>
          <p:cNvPr id="34834" name="Rectangle 18">
            <a:extLst>
              <a:ext uri="{FF2B5EF4-FFF2-40B4-BE49-F238E27FC236}">
                <a16:creationId xmlns:a16="http://schemas.microsoft.com/office/drawing/2014/main" id="{032F752F-429D-7546-A243-71E91EEFA23F}"/>
              </a:ext>
            </a:extLst>
          </p:cNvPr>
          <p:cNvSpPr>
            <a:spLocks noChangeArrowheads="1"/>
          </p:cNvSpPr>
          <p:nvPr/>
        </p:nvSpPr>
        <p:spPr bwMode="auto">
          <a:xfrm>
            <a:off x="6489700" y="4686300"/>
            <a:ext cx="3105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Protocol Tree Window</a:t>
            </a:r>
          </a:p>
        </p:txBody>
      </p:sp>
      <p:sp>
        <p:nvSpPr>
          <p:cNvPr id="34835" name="Rectangle 19">
            <a:extLst>
              <a:ext uri="{FF2B5EF4-FFF2-40B4-BE49-F238E27FC236}">
                <a16:creationId xmlns:a16="http://schemas.microsoft.com/office/drawing/2014/main" id="{59C64595-619B-5A49-9BAD-F17E7E593836}"/>
              </a:ext>
            </a:extLst>
          </p:cNvPr>
          <p:cNvSpPr>
            <a:spLocks noChangeArrowheads="1"/>
          </p:cNvSpPr>
          <p:nvPr/>
        </p:nvSpPr>
        <p:spPr bwMode="auto">
          <a:xfrm>
            <a:off x="6248400" y="5410199"/>
            <a:ext cx="2438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Data View Window</a:t>
            </a:r>
          </a:p>
        </p:txBody>
      </p:sp>
      <p:sp>
        <p:nvSpPr>
          <p:cNvPr id="34832" name="AutoShape 16">
            <a:extLst>
              <a:ext uri="{FF2B5EF4-FFF2-40B4-BE49-F238E27FC236}">
                <a16:creationId xmlns:a16="http://schemas.microsoft.com/office/drawing/2014/main" id="{02F5F29A-1E31-DD4B-932B-59E2781B1633}"/>
              </a:ext>
            </a:extLst>
          </p:cNvPr>
          <p:cNvSpPr>
            <a:spLocks noChangeArrowheads="1"/>
          </p:cNvSpPr>
          <p:nvPr/>
        </p:nvSpPr>
        <p:spPr bwMode="auto">
          <a:xfrm>
            <a:off x="8686800" y="5410200"/>
            <a:ext cx="1143000" cy="533400"/>
          </a:xfrm>
          <a:prstGeom prst="wedgeRectCallout">
            <a:avLst>
              <a:gd name="adj1" fmla="val -149722"/>
              <a:gd name="adj2"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Disp.</a:t>
            </a:r>
          </a:p>
          <a:p>
            <a:pPr algn="ctr"/>
            <a:r>
              <a:rPr lang="en-US" altLang="en-US" sz="1600"/>
              <a:t>Info field</a:t>
            </a:r>
          </a:p>
        </p:txBody>
      </p:sp>
    </p:spTree>
    <p:extLst>
      <p:ext uri="{BB962C8B-B14F-4D97-AF65-F5344CB8AC3E}">
        <p14:creationId xmlns:p14="http://schemas.microsoft.com/office/powerpoint/2010/main" val="1394179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blinds(horizontal)">
                                      <p:cBhvr>
                                        <p:cTn id="7" dur="500"/>
                                        <p:tgtEl>
                                          <p:spTgt spid="348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blinds(horizontal)">
                                      <p:cBhvr>
                                        <p:cTn id="12" dur="500"/>
                                        <p:tgtEl>
                                          <p:spTgt spid="348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4826"/>
                                        </p:tgtEl>
                                        <p:attrNameLst>
                                          <p:attrName>style.visibility</p:attrName>
                                        </p:attrNameLst>
                                      </p:cBhvr>
                                      <p:to>
                                        <p:strVal val="visible"/>
                                      </p:to>
                                    </p:set>
                                    <p:animEffect transition="in" filter="blinds(horizontal)">
                                      <p:cBhvr>
                                        <p:cTn id="17" dur="500"/>
                                        <p:tgtEl>
                                          <p:spTgt spid="348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34826"/>
                                        </p:tgtEl>
                                        <p:attrNameLst>
                                          <p:attrName>style.visibility</p:attrName>
                                        </p:attrNameLst>
                                      </p:cBhvr>
                                      <p:to>
                                        <p:strVal val="visible"/>
                                      </p:to>
                                    </p:set>
                                    <p:animEffect transition="in" filter="blinds(horizontal)">
                                      <p:cBhvr>
                                        <p:cTn id="22" dur="500"/>
                                        <p:tgtEl>
                                          <p:spTgt spid="348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4827"/>
                                        </p:tgtEl>
                                        <p:attrNameLst>
                                          <p:attrName>style.visibility</p:attrName>
                                        </p:attrNameLst>
                                      </p:cBhvr>
                                      <p:to>
                                        <p:strVal val="visible"/>
                                      </p:to>
                                    </p:set>
                                    <p:animEffect transition="in" filter="blinds(horizontal)">
                                      <p:cBhvr>
                                        <p:cTn id="27" dur="500"/>
                                        <p:tgtEl>
                                          <p:spTgt spid="348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4827"/>
                                        </p:tgtEl>
                                        <p:attrNameLst>
                                          <p:attrName>style.visibility</p:attrName>
                                        </p:attrNameLst>
                                      </p:cBhvr>
                                      <p:to>
                                        <p:strVal val="visible"/>
                                      </p:to>
                                    </p:set>
                                    <p:animEffect transition="in" filter="blinds(horizontal)">
                                      <p:cBhvr>
                                        <p:cTn id="32" dur="500"/>
                                        <p:tgtEl>
                                          <p:spTgt spid="348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4831"/>
                                        </p:tgtEl>
                                        <p:attrNameLst>
                                          <p:attrName>style.visibility</p:attrName>
                                        </p:attrNameLst>
                                      </p:cBhvr>
                                      <p:to>
                                        <p:strVal val="visible"/>
                                      </p:to>
                                    </p:set>
                                    <p:animEffect transition="in" filter="blinds(horizontal)">
                                      <p:cBhvr>
                                        <p:cTn id="37" dur="500"/>
                                        <p:tgtEl>
                                          <p:spTgt spid="348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1" nodeType="clickEffect">
                                  <p:stCondLst>
                                    <p:cond delay="0"/>
                                  </p:stCondLst>
                                  <p:childTnLst>
                                    <p:set>
                                      <p:cBhvr>
                                        <p:cTn id="41" dur="1" fill="hold">
                                          <p:stCondLst>
                                            <p:cond delay="0"/>
                                          </p:stCondLst>
                                        </p:cTn>
                                        <p:tgtEl>
                                          <p:spTgt spid="34831"/>
                                        </p:tgtEl>
                                        <p:attrNameLst>
                                          <p:attrName>style.visibility</p:attrName>
                                        </p:attrNameLst>
                                      </p:cBhvr>
                                      <p:to>
                                        <p:strVal val="visible"/>
                                      </p:to>
                                    </p:set>
                                    <p:animEffect transition="in" filter="blinds(horizontal)">
                                      <p:cBhvr>
                                        <p:cTn id="42" dur="500"/>
                                        <p:tgtEl>
                                          <p:spTgt spid="348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4832"/>
                                        </p:tgtEl>
                                        <p:attrNameLst>
                                          <p:attrName>style.visibility</p:attrName>
                                        </p:attrNameLst>
                                      </p:cBhvr>
                                      <p:to>
                                        <p:strVal val="visible"/>
                                      </p:to>
                                    </p:set>
                                    <p:animEffect transition="in" filter="blinds(horizontal)">
                                      <p:cBhvr>
                                        <p:cTn id="47" dur="500"/>
                                        <p:tgtEl>
                                          <p:spTgt spid="3483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1" nodeType="clickEffect">
                                  <p:stCondLst>
                                    <p:cond delay="0"/>
                                  </p:stCondLst>
                                  <p:childTnLst>
                                    <p:set>
                                      <p:cBhvr>
                                        <p:cTn id="51" dur="1" fill="hold">
                                          <p:stCondLst>
                                            <p:cond delay="0"/>
                                          </p:stCondLst>
                                        </p:cTn>
                                        <p:tgtEl>
                                          <p:spTgt spid="34832"/>
                                        </p:tgtEl>
                                        <p:attrNameLst>
                                          <p:attrName>style.visibility</p:attrName>
                                        </p:attrNameLst>
                                      </p:cBhvr>
                                      <p:to>
                                        <p:strVal val="visible"/>
                                      </p:to>
                                    </p:set>
                                    <p:animEffect transition="in" filter="blinds(horizontal)">
                                      <p:cBhvr>
                                        <p:cTn id="52" dur="500"/>
                                        <p:tgtEl>
                                          <p:spTgt spid="34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animBg="1"/>
      <p:bldP spid="34824" grpId="1" animBg="1"/>
      <p:bldP spid="34826" grpId="0" animBg="1"/>
      <p:bldP spid="34826" grpId="1" animBg="1"/>
      <p:bldP spid="34827" grpId="0" animBg="1"/>
      <p:bldP spid="34827" grpId="1" animBg="1"/>
      <p:bldP spid="34831" grpId="0" animBg="1"/>
      <p:bldP spid="34831" grpId="1" animBg="1"/>
      <p:bldP spid="34832" grpId="0" animBg="1"/>
      <p:bldP spid="3483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a:extLst>
              <a:ext uri="{FF2B5EF4-FFF2-40B4-BE49-F238E27FC236}">
                <a16:creationId xmlns:a16="http://schemas.microsoft.com/office/drawing/2014/main" id="{2CC727C2-3219-8C43-BB89-1E29ECFB3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90489"/>
            <a:ext cx="8477250"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1" name="AutoShape 13">
            <a:extLst>
              <a:ext uri="{FF2B5EF4-FFF2-40B4-BE49-F238E27FC236}">
                <a16:creationId xmlns:a16="http://schemas.microsoft.com/office/drawing/2014/main" id="{F94F04C3-975E-7F4E-A348-7AFB22588372}"/>
              </a:ext>
            </a:extLst>
          </p:cNvPr>
          <p:cNvSpPr>
            <a:spLocks noChangeArrowheads="1"/>
          </p:cNvSpPr>
          <p:nvPr/>
        </p:nvSpPr>
        <p:spPr bwMode="auto">
          <a:xfrm>
            <a:off x="8763000" y="3124200"/>
            <a:ext cx="1143000" cy="1676400"/>
          </a:xfrm>
          <a:prstGeom prst="wedgeRectCallout">
            <a:avLst>
              <a:gd name="adj1" fmla="val -454444"/>
              <a:gd name="adj2" fmla="val -91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Packet number 8 – BGP (Boarder Gateway Prot)</a:t>
            </a:r>
          </a:p>
        </p:txBody>
      </p:sp>
      <p:sp>
        <p:nvSpPr>
          <p:cNvPr id="37902" name="Rectangle 14">
            <a:extLst>
              <a:ext uri="{FF2B5EF4-FFF2-40B4-BE49-F238E27FC236}">
                <a16:creationId xmlns:a16="http://schemas.microsoft.com/office/drawing/2014/main" id="{A7B25626-E057-ED4D-904D-DA70058F19E3}"/>
              </a:ext>
            </a:extLst>
          </p:cNvPr>
          <p:cNvSpPr>
            <a:spLocks noChangeArrowheads="1"/>
          </p:cNvSpPr>
          <p:nvPr/>
        </p:nvSpPr>
        <p:spPr bwMode="auto">
          <a:xfrm>
            <a:off x="5334000" y="3810001"/>
            <a:ext cx="1657350" cy="1465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Protocol Tree</a:t>
            </a:r>
          </a:p>
          <a:p>
            <a:r>
              <a:rPr lang="en-US" altLang="en-US"/>
              <a:t>Window: Details of the selected packet (#8)</a:t>
            </a:r>
          </a:p>
        </p:txBody>
      </p:sp>
      <p:sp>
        <p:nvSpPr>
          <p:cNvPr id="37903" name="Rectangle 15">
            <a:extLst>
              <a:ext uri="{FF2B5EF4-FFF2-40B4-BE49-F238E27FC236}">
                <a16:creationId xmlns:a16="http://schemas.microsoft.com/office/drawing/2014/main" id="{ECC97268-E7C2-5F4F-9D18-BD9EDF0B1272}"/>
              </a:ext>
            </a:extLst>
          </p:cNvPr>
          <p:cNvSpPr>
            <a:spLocks noChangeArrowheads="1"/>
          </p:cNvSpPr>
          <p:nvPr/>
        </p:nvSpPr>
        <p:spPr bwMode="auto">
          <a:xfrm>
            <a:off x="5791200" y="5562600"/>
            <a:ext cx="24384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Raw data (content of packet # 8)</a:t>
            </a:r>
          </a:p>
        </p:txBody>
      </p:sp>
    </p:spTree>
    <p:extLst>
      <p:ext uri="{BB962C8B-B14F-4D97-AF65-F5344CB8AC3E}">
        <p14:creationId xmlns:p14="http://schemas.microsoft.com/office/powerpoint/2010/main" val="369685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901"/>
                                        </p:tgtEl>
                                        <p:attrNameLst>
                                          <p:attrName>style.visibility</p:attrName>
                                        </p:attrNameLst>
                                      </p:cBhvr>
                                      <p:to>
                                        <p:strVal val="visible"/>
                                      </p:to>
                                    </p:set>
                                    <p:animEffect transition="in" filter="blinds(horizontal)">
                                      <p:cBhvr>
                                        <p:cTn id="7" dur="500"/>
                                        <p:tgtEl>
                                          <p:spTgt spid="379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7901"/>
                                        </p:tgtEl>
                                        <p:attrNameLst>
                                          <p:attrName>style.visibility</p:attrName>
                                        </p:attrNameLst>
                                      </p:cBhvr>
                                      <p:to>
                                        <p:strVal val="visible"/>
                                      </p:to>
                                    </p:set>
                                    <p:animEffect transition="in" filter="blinds(horizontal)">
                                      <p:cBhvr>
                                        <p:cTn id="12" dur="500"/>
                                        <p:tgtEl>
                                          <p:spTgt spid="379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902"/>
                                        </p:tgtEl>
                                        <p:attrNameLst>
                                          <p:attrName>style.visibility</p:attrName>
                                        </p:attrNameLst>
                                      </p:cBhvr>
                                      <p:to>
                                        <p:strVal val="visible"/>
                                      </p:to>
                                    </p:set>
                                    <p:animEffect transition="in" filter="box(in)">
                                      <p:cBhvr>
                                        <p:cTn id="17" dur="500"/>
                                        <p:tgtEl>
                                          <p:spTgt spid="379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903"/>
                                        </p:tgtEl>
                                        <p:attrNameLst>
                                          <p:attrName>style.visibility</p:attrName>
                                        </p:attrNameLst>
                                      </p:cBhvr>
                                      <p:to>
                                        <p:strVal val="visible"/>
                                      </p:to>
                                    </p:set>
                                    <p:animEffect transition="in" filter="box(in)">
                                      <p:cBhvr>
                                        <p:cTn id="22" dur="5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1" grpId="0" animBg="1"/>
      <p:bldP spid="37901" grpId="1" animBg="1"/>
      <p:bldP spid="37902" grpId="0" animBg="1"/>
      <p:bldP spid="3790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a:extLst>
              <a:ext uri="{FF2B5EF4-FFF2-40B4-BE49-F238E27FC236}">
                <a16:creationId xmlns:a16="http://schemas.microsoft.com/office/drawing/2014/main" id="{F2A30F9F-5405-E34E-BF43-87C26BD75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90489"/>
            <a:ext cx="8477250"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AutoShape 6">
            <a:extLst>
              <a:ext uri="{FF2B5EF4-FFF2-40B4-BE49-F238E27FC236}">
                <a16:creationId xmlns:a16="http://schemas.microsoft.com/office/drawing/2014/main" id="{158CCCA4-D3F8-DD47-A2CA-41B3103071D9}"/>
              </a:ext>
            </a:extLst>
          </p:cNvPr>
          <p:cNvSpPr>
            <a:spLocks noChangeArrowheads="1"/>
          </p:cNvSpPr>
          <p:nvPr/>
        </p:nvSpPr>
        <p:spPr bwMode="auto">
          <a:xfrm>
            <a:off x="8763000" y="3124200"/>
            <a:ext cx="1143000" cy="1676400"/>
          </a:xfrm>
          <a:prstGeom prst="wedgeRectCallout">
            <a:avLst>
              <a:gd name="adj1" fmla="val -486111"/>
              <a:gd name="adj2" fmla="val -17140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Filtering BGP packets only</a:t>
            </a:r>
          </a:p>
        </p:txBody>
      </p:sp>
    </p:spTree>
    <p:extLst>
      <p:ext uri="{BB962C8B-B14F-4D97-AF65-F5344CB8AC3E}">
        <p14:creationId xmlns:p14="http://schemas.microsoft.com/office/powerpoint/2010/main" val="3984050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blinds(horizontal)">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41990"/>
                                        </p:tgtEl>
                                        <p:attrNameLst>
                                          <p:attrName>style.visibility</p:attrName>
                                        </p:attrNameLst>
                                      </p:cBhvr>
                                      <p:to>
                                        <p:strVal val="visible"/>
                                      </p:to>
                                    </p:set>
                                    <p:animEffect transition="in" filter="blinds(horizontal)">
                                      <p:cBhvr>
                                        <p:cTn id="12"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P spid="41990"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70646080-D3DA-3D4A-B0D7-0396C32C6BAB}"/>
              </a:ext>
            </a:extLst>
          </p:cNvPr>
          <p:cNvSpPr>
            <a:spLocks noGrp="1"/>
          </p:cNvSpPr>
          <p:nvPr>
            <p:ph type="title"/>
          </p:nvPr>
        </p:nvSpPr>
        <p:spPr/>
        <p:txBody>
          <a:bodyPr/>
          <a:lstStyle/>
          <a:p>
            <a:r>
              <a:rPr lang="en-US" altLang="en-US"/>
              <a:t>Status Bar</a:t>
            </a:r>
          </a:p>
        </p:txBody>
      </p:sp>
      <p:sp>
        <p:nvSpPr>
          <p:cNvPr id="44035" name="Slide Number Placeholder 3">
            <a:extLst>
              <a:ext uri="{FF2B5EF4-FFF2-40B4-BE49-F238E27FC236}">
                <a16:creationId xmlns:a16="http://schemas.microsoft.com/office/drawing/2014/main" id="{F7441024-A3F2-7D43-9478-F0AD6B1F61F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1EFFB76E-F816-4242-AFED-D6CB84CA124F}" type="slidenum">
              <a:rPr lang="zh-CN" altLang="en-US" sz="1400">
                <a:solidFill>
                  <a:schemeClr val="tx1"/>
                </a:solidFill>
              </a:rPr>
              <a:pPr>
                <a:buClrTx/>
                <a:buSzTx/>
                <a:buFontTx/>
                <a:buNone/>
              </a:pPr>
              <a:t>73</a:t>
            </a:fld>
            <a:endParaRPr lang="en-US" altLang="zh-CN" sz="1400">
              <a:solidFill>
                <a:schemeClr val="tx1"/>
              </a:solidFill>
            </a:endParaRPr>
          </a:p>
        </p:txBody>
      </p:sp>
      <p:pic>
        <p:nvPicPr>
          <p:cNvPr id="44036" name="Picture 4">
            <a:extLst>
              <a:ext uri="{FF2B5EF4-FFF2-40B4-BE49-F238E27FC236}">
                <a16:creationId xmlns:a16="http://schemas.microsoft.com/office/drawing/2014/main" id="{0303EF4A-F42E-194E-BB13-FEFC2F69C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398588"/>
            <a:ext cx="6762750"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806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AAC2938E-318C-5B41-BB73-2FE55EE19FC7}"/>
              </a:ext>
            </a:extLst>
          </p:cNvPr>
          <p:cNvSpPr>
            <a:spLocks noGrp="1"/>
          </p:cNvSpPr>
          <p:nvPr>
            <p:ph type="title"/>
          </p:nvPr>
        </p:nvSpPr>
        <p:spPr/>
        <p:txBody>
          <a:bodyPr/>
          <a:lstStyle/>
          <a:p>
            <a:r>
              <a:rPr lang="en-US" altLang="en-US"/>
              <a:t>Capture Filter</a:t>
            </a:r>
          </a:p>
        </p:txBody>
      </p:sp>
      <p:pic>
        <p:nvPicPr>
          <p:cNvPr id="48131" name="Picture 4">
            <a:extLst>
              <a:ext uri="{FF2B5EF4-FFF2-40B4-BE49-F238E27FC236}">
                <a16:creationId xmlns:a16="http://schemas.microsoft.com/office/drawing/2014/main" id="{FB830D01-A8FC-5640-A8F3-0263FE84F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5524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361681"/>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28B5081-052A-6C4A-89EC-D6C81D6D9D09}"/>
              </a:ext>
            </a:extLst>
          </p:cNvPr>
          <p:cNvSpPr>
            <a:spLocks noGrp="1"/>
          </p:cNvSpPr>
          <p:nvPr>
            <p:ph type="title"/>
          </p:nvPr>
        </p:nvSpPr>
        <p:spPr/>
        <p:txBody>
          <a:bodyPr/>
          <a:lstStyle/>
          <a:p>
            <a:r>
              <a:rPr lang="en-US" altLang="en-US"/>
              <a:t>Capture Filter examples</a:t>
            </a:r>
          </a:p>
        </p:txBody>
      </p:sp>
      <p:sp>
        <p:nvSpPr>
          <p:cNvPr id="50179" name="Content Placeholder 2">
            <a:extLst>
              <a:ext uri="{FF2B5EF4-FFF2-40B4-BE49-F238E27FC236}">
                <a16:creationId xmlns:a16="http://schemas.microsoft.com/office/drawing/2014/main" id="{E46D3C9E-2D1A-C44D-960C-FB098E37BC77}"/>
              </a:ext>
            </a:extLst>
          </p:cNvPr>
          <p:cNvSpPr>
            <a:spLocks noGrp="1"/>
          </p:cNvSpPr>
          <p:nvPr>
            <p:ph idx="1"/>
          </p:nvPr>
        </p:nvSpPr>
        <p:spPr/>
        <p:txBody>
          <a:bodyPr>
            <a:normAutofit fontScale="92500" lnSpcReduction="10000"/>
          </a:bodyPr>
          <a:lstStyle/>
          <a:p>
            <a:pPr>
              <a:buFontTx/>
              <a:buNone/>
            </a:pPr>
            <a:r>
              <a:rPr lang="en-US" altLang="en-US" sz="2400" b="1"/>
              <a:t>host 10.1.11.24</a:t>
            </a:r>
          </a:p>
          <a:p>
            <a:pPr>
              <a:buFontTx/>
              <a:buNone/>
            </a:pPr>
            <a:endParaRPr lang="en-US" altLang="en-US" sz="2400" b="1"/>
          </a:p>
          <a:p>
            <a:pPr>
              <a:buFontTx/>
              <a:buNone/>
            </a:pPr>
            <a:r>
              <a:rPr lang="en-US" altLang="en-US" sz="2400" b="1"/>
              <a:t>host 192.168.0.1 and host 10.1.11.1</a:t>
            </a:r>
          </a:p>
          <a:p>
            <a:pPr>
              <a:buFontTx/>
              <a:buNone/>
            </a:pPr>
            <a:endParaRPr lang="en-US" altLang="en-US" sz="2400" b="1"/>
          </a:p>
          <a:p>
            <a:pPr>
              <a:buFontTx/>
              <a:buNone/>
            </a:pPr>
            <a:r>
              <a:rPr lang="en-US" altLang="en-US" sz="2400" b="1"/>
              <a:t>tcp port http</a:t>
            </a:r>
          </a:p>
          <a:p>
            <a:pPr>
              <a:buFontTx/>
              <a:buNone/>
            </a:pPr>
            <a:endParaRPr lang="en-US" altLang="en-US" sz="2400" b="1"/>
          </a:p>
          <a:p>
            <a:pPr>
              <a:buFontTx/>
              <a:buNone/>
            </a:pPr>
            <a:r>
              <a:rPr lang="en-US" altLang="en-US" sz="2400" b="1"/>
              <a:t>ip</a:t>
            </a:r>
          </a:p>
          <a:p>
            <a:pPr>
              <a:buFontTx/>
              <a:buNone/>
            </a:pPr>
            <a:endParaRPr lang="en-US" altLang="en-US" sz="2400" b="1"/>
          </a:p>
          <a:p>
            <a:pPr>
              <a:buFontTx/>
              <a:buNone/>
            </a:pPr>
            <a:r>
              <a:rPr lang="en-US" altLang="en-US" sz="2400" b="1"/>
              <a:t>not broadcast not multicast</a:t>
            </a:r>
          </a:p>
          <a:p>
            <a:pPr>
              <a:buFontTx/>
              <a:buNone/>
            </a:pPr>
            <a:endParaRPr lang="en-US" altLang="en-US" sz="2400" b="1"/>
          </a:p>
          <a:p>
            <a:pPr>
              <a:buFontTx/>
              <a:buNone/>
            </a:pPr>
            <a:r>
              <a:rPr lang="en-US" altLang="en-US" sz="2400" b="1"/>
              <a:t>ether host 00:04:13:00:09:a3</a:t>
            </a:r>
          </a:p>
          <a:p>
            <a:pPr>
              <a:buFontTx/>
              <a:buNone/>
            </a:pPr>
            <a:endParaRPr lang="en-US" altLang="en-US"/>
          </a:p>
        </p:txBody>
      </p:sp>
    </p:spTree>
    <p:extLst>
      <p:ext uri="{BB962C8B-B14F-4D97-AF65-F5344CB8AC3E}">
        <p14:creationId xmlns:p14="http://schemas.microsoft.com/office/powerpoint/2010/main" val="135665840"/>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0C4F272E-8FC3-114A-8721-8D62E8085D49}"/>
              </a:ext>
            </a:extLst>
          </p:cNvPr>
          <p:cNvSpPr>
            <a:spLocks noGrp="1"/>
          </p:cNvSpPr>
          <p:nvPr>
            <p:ph type="title"/>
          </p:nvPr>
        </p:nvSpPr>
        <p:spPr/>
        <p:txBody>
          <a:bodyPr/>
          <a:lstStyle/>
          <a:p>
            <a:r>
              <a:rPr lang="en-US" altLang="en-US"/>
              <a:t>Display Filters (Post-Filters)</a:t>
            </a:r>
          </a:p>
        </p:txBody>
      </p:sp>
      <p:sp>
        <p:nvSpPr>
          <p:cNvPr id="64515" name="Content Placeholder 2">
            <a:extLst>
              <a:ext uri="{FF2B5EF4-FFF2-40B4-BE49-F238E27FC236}">
                <a16:creationId xmlns:a16="http://schemas.microsoft.com/office/drawing/2014/main" id="{E52F1027-1E90-6C45-B73C-CE3187D8BCD3}"/>
              </a:ext>
            </a:extLst>
          </p:cNvPr>
          <p:cNvSpPr>
            <a:spLocks noGrp="1"/>
          </p:cNvSpPr>
          <p:nvPr>
            <p:ph idx="1"/>
          </p:nvPr>
        </p:nvSpPr>
        <p:spPr/>
        <p:txBody>
          <a:bodyPr/>
          <a:lstStyle/>
          <a:p>
            <a:r>
              <a:rPr lang="en-US" altLang="en-US"/>
              <a:t>Display filters (also called post-filters) only filter the view of what you are seeing.  All packets in the capture still exist in the trace</a:t>
            </a:r>
          </a:p>
          <a:p>
            <a:r>
              <a:rPr lang="en-US" altLang="en-US"/>
              <a:t>Display filters use their own format and are much more powerful then capture filters</a:t>
            </a:r>
          </a:p>
          <a:p>
            <a:pPr lvl="1">
              <a:buFontTx/>
              <a:buNone/>
            </a:pPr>
            <a:endParaRPr lang="en-US" altLang="en-US"/>
          </a:p>
        </p:txBody>
      </p:sp>
    </p:spTree>
    <p:extLst>
      <p:ext uri="{BB962C8B-B14F-4D97-AF65-F5344CB8AC3E}">
        <p14:creationId xmlns:p14="http://schemas.microsoft.com/office/powerpoint/2010/main" val="684180891"/>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6A4EE63-5F87-5148-A6E9-4C7D5580BD9C}"/>
              </a:ext>
            </a:extLst>
          </p:cNvPr>
          <p:cNvSpPr>
            <a:spLocks noGrp="1"/>
          </p:cNvSpPr>
          <p:nvPr>
            <p:ph type="title"/>
          </p:nvPr>
        </p:nvSpPr>
        <p:spPr/>
        <p:txBody>
          <a:bodyPr/>
          <a:lstStyle/>
          <a:p>
            <a:r>
              <a:rPr lang="en-US" altLang="en-US"/>
              <a:t>Display Filter</a:t>
            </a:r>
          </a:p>
        </p:txBody>
      </p:sp>
      <p:pic>
        <p:nvPicPr>
          <p:cNvPr id="66563" name="Picture 3">
            <a:extLst>
              <a:ext uri="{FF2B5EF4-FFF2-40B4-BE49-F238E27FC236}">
                <a16:creationId xmlns:a16="http://schemas.microsoft.com/office/drawing/2014/main" id="{AA4C368F-E959-DD48-AA88-B5DD84976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6" y="1409700"/>
            <a:ext cx="53054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93342"/>
      </p:ext>
    </p:extLst>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33BA5483-B5C6-5F4B-B53E-60A3DDF62E3E}"/>
              </a:ext>
            </a:extLst>
          </p:cNvPr>
          <p:cNvSpPr>
            <a:spLocks noGrp="1"/>
          </p:cNvSpPr>
          <p:nvPr>
            <p:ph type="title"/>
          </p:nvPr>
        </p:nvSpPr>
        <p:spPr/>
        <p:txBody>
          <a:bodyPr/>
          <a:lstStyle/>
          <a:p>
            <a:r>
              <a:rPr lang="en-US" altLang="en-US"/>
              <a:t>Display Filter</a:t>
            </a:r>
          </a:p>
        </p:txBody>
      </p:sp>
      <p:sp>
        <p:nvSpPr>
          <p:cNvPr id="70659" name="Slide Number Placeholder 3">
            <a:extLst>
              <a:ext uri="{FF2B5EF4-FFF2-40B4-BE49-F238E27FC236}">
                <a16:creationId xmlns:a16="http://schemas.microsoft.com/office/drawing/2014/main" id="{392B555D-0B26-9E40-912A-22D7016DE7C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A9191259-5616-EA4D-9A35-4F431F8A3AD0}" type="slidenum">
              <a:rPr lang="zh-CN" altLang="en-US" sz="1400">
                <a:solidFill>
                  <a:schemeClr val="tx1"/>
                </a:solidFill>
              </a:rPr>
              <a:pPr>
                <a:buClrTx/>
                <a:buSzTx/>
                <a:buFontTx/>
                <a:buNone/>
              </a:pPr>
              <a:t>78</a:t>
            </a:fld>
            <a:endParaRPr lang="en-US" altLang="zh-CN" sz="1400">
              <a:solidFill>
                <a:schemeClr val="tx1"/>
              </a:solidFill>
            </a:endParaRPr>
          </a:p>
        </p:txBody>
      </p:sp>
      <p:pic>
        <p:nvPicPr>
          <p:cNvPr id="70660" name="Picture 2">
            <a:extLst>
              <a:ext uri="{FF2B5EF4-FFF2-40B4-BE49-F238E27FC236}">
                <a16:creationId xmlns:a16="http://schemas.microsoft.com/office/drawing/2014/main" id="{58E67E23-7721-334C-8934-A4B518594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9" y="1393825"/>
            <a:ext cx="86201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61" name="Picture 4" descr="wireshark filter expression">
            <a:extLst>
              <a:ext uri="{FF2B5EF4-FFF2-40B4-BE49-F238E27FC236}">
                <a16:creationId xmlns:a16="http://schemas.microsoft.com/office/drawing/2014/main" id="{3BDDC77D-1FDE-FE41-BE03-2EF35F6C0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0" y="2414588"/>
            <a:ext cx="4762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descr="wireshark filter expression">
            <a:extLst>
              <a:ext uri="{FF2B5EF4-FFF2-40B4-BE49-F238E27FC236}">
                <a16:creationId xmlns:a16="http://schemas.microsoft.com/office/drawing/2014/main" id="{5AA89907-C03C-514B-A25D-AAA6239D9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3656014"/>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63" name="Straight Arrow Connector 7">
            <a:extLst>
              <a:ext uri="{FF2B5EF4-FFF2-40B4-BE49-F238E27FC236}">
                <a16:creationId xmlns:a16="http://schemas.microsoft.com/office/drawing/2014/main" id="{6A58349B-2235-8340-A485-8E4E01ED3CBD}"/>
              </a:ext>
            </a:extLst>
          </p:cNvPr>
          <p:cNvCxnSpPr>
            <a:cxnSpLocks noChangeShapeType="1"/>
          </p:cNvCxnSpPr>
          <p:nvPr/>
        </p:nvCxnSpPr>
        <p:spPr bwMode="auto">
          <a:xfrm>
            <a:off x="5151438" y="3448051"/>
            <a:ext cx="754062" cy="1476375"/>
          </a:xfrm>
          <a:prstGeom prst="straightConnector1">
            <a:avLst/>
          </a:prstGeom>
          <a:noFill/>
          <a:ln w="41275" cmpd="dbl" algn="ctr">
            <a:solidFill>
              <a:srgbClr val="C00000"/>
            </a:solidFill>
            <a:round/>
            <a:headEnd type="none" w="lg" len="me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21715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a:extLst>
              <a:ext uri="{FF2B5EF4-FFF2-40B4-BE49-F238E27FC236}">
                <a16:creationId xmlns:a16="http://schemas.microsoft.com/office/drawing/2014/main" id="{2CAA1088-F8EE-4B4F-977D-855E8DCBE8A0}"/>
              </a:ext>
            </a:extLst>
          </p:cNvPr>
          <p:cNvSpPr>
            <a:spLocks noGrp="1" noChangeArrowheads="1"/>
          </p:cNvSpPr>
          <p:nvPr>
            <p:ph type="title"/>
          </p:nvPr>
        </p:nvSpPr>
        <p:spPr>
          <a:xfrm>
            <a:off x="838200" y="162232"/>
            <a:ext cx="7772400" cy="685800"/>
          </a:xfrm>
        </p:spPr>
        <p:txBody>
          <a:bodyPr>
            <a:normAutofit fontScale="90000"/>
          </a:bodyPr>
          <a:lstStyle/>
          <a:p>
            <a:r>
              <a:rPr lang="en-US" altLang="en-US" dirty="0"/>
              <a:t>War Dialing: Modems</a:t>
            </a:r>
          </a:p>
        </p:txBody>
      </p:sp>
      <p:sp>
        <p:nvSpPr>
          <p:cNvPr id="22531" name="Rectangle 1027">
            <a:extLst>
              <a:ext uri="{FF2B5EF4-FFF2-40B4-BE49-F238E27FC236}">
                <a16:creationId xmlns:a16="http://schemas.microsoft.com/office/drawing/2014/main" id="{13E75FEA-F0CD-2848-80CD-8EE259C18973}"/>
              </a:ext>
            </a:extLst>
          </p:cNvPr>
          <p:cNvSpPr>
            <a:spLocks noGrp="1" noChangeArrowheads="1"/>
          </p:cNvSpPr>
          <p:nvPr>
            <p:ph type="body" idx="1"/>
          </p:nvPr>
        </p:nvSpPr>
        <p:spPr>
          <a:xfrm>
            <a:off x="838200" y="1115962"/>
            <a:ext cx="9245600" cy="5334000"/>
          </a:xfrm>
        </p:spPr>
        <p:txBody>
          <a:bodyPr>
            <a:normAutofit/>
          </a:bodyPr>
          <a:lstStyle/>
          <a:p>
            <a:r>
              <a:rPr lang="en-US" altLang="en-US" sz="2400" dirty="0" err="1"/>
              <a:t>Wardialing</a:t>
            </a:r>
            <a:r>
              <a:rPr lang="en-US" altLang="en-US" sz="2400" dirty="0"/>
              <a:t> or war dialing is a technique to automatically scan a list of telephone numbers, usually dialing every number in a local area code to search for modems, computers, bulletin board systems (computer servers) and fax machines.</a:t>
            </a:r>
          </a:p>
          <a:p>
            <a:pPr>
              <a:lnSpc>
                <a:spcPct val="90000"/>
              </a:lnSpc>
            </a:pPr>
            <a:r>
              <a:rPr lang="en-US" altLang="en-US" sz="2400" dirty="0"/>
              <a:t>Repeatedly dial phone numbers looking for a modem to answer or other things</a:t>
            </a:r>
          </a:p>
          <a:p>
            <a:pPr lvl="1">
              <a:lnSpc>
                <a:spcPct val="90000"/>
              </a:lnSpc>
            </a:pPr>
            <a:r>
              <a:rPr lang="en-US" altLang="en-US" sz="2000" dirty="0"/>
              <a:t>War Dialers – used to find modems</a:t>
            </a:r>
          </a:p>
          <a:p>
            <a:pPr lvl="2">
              <a:lnSpc>
                <a:spcPct val="90000"/>
              </a:lnSpc>
            </a:pPr>
            <a:r>
              <a:rPr lang="en-US" altLang="en-US" sz="1800" dirty="0" err="1"/>
              <a:t>ToneLoc</a:t>
            </a:r>
            <a:r>
              <a:rPr lang="en-US" altLang="en-US" sz="1800" dirty="0"/>
              <a:t> – 1994 by Minor Threat &amp; </a:t>
            </a:r>
            <a:r>
              <a:rPr lang="en-US" altLang="en-US" sz="1800" dirty="0" err="1"/>
              <a:t>Mucho</a:t>
            </a:r>
            <a:r>
              <a:rPr lang="en-US" altLang="en-US" sz="1800" dirty="0"/>
              <a:t> Maas</a:t>
            </a:r>
          </a:p>
          <a:p>
            <a:pPr lvl="3">
              <a:lnSpc>
                <a:spcPct val="90000"/>
              </a:lnSpc>
            </a:pPr>
            <a:r>
              <a:rPr lang="en-US" altLang="en-US" sz="1600" dirty="0"/>
              <a:t>THC-Scan 2.0 – </a:t>
            </a:r>
            <a:r>
              <a:rPr lang="en-US" altLang="en-US" sz="1600" dirty="0" err="1"/>
              <a:t>VanHouser</a:t>
            </a:r>
            <a:r>
              <a:rPr lang="en-US" altLang="en-US" sz="1600" dirty="0"/>
              <a:t>, </a:t>
            </a:r>
            <a:r>
              <a:rPr lang="en-US" altLang="en-US" sz="1600" dirty="0" err="1"/>
              <a:t>releaces</a:t>
            </a:r>
            <a:r>
              <a:rPr lang="en-US" altLang="en-US" sz="1600" dirty="0"/>
              <a:t> by Hackers Choice</a:t>
            </a:r>
          </a:p>
          <a:p>
            <a:pPr lvl="4">
              <a:lnSpc>
                <a:spcPct val="90000"/>
              </a:lnSpc>
            </a:pPr>
            <a:r>
              <a:rPr lang="en-US" altLang="en-US" sz="1600" dirty="0" err="1"/>
              <a:t>thc.inferno.tusclum.edu</a:t>
            </a:r>
            <a:endParaRPr lang="en-US" altLang="en-US" sz="1600" dirty="0"/>
          </a:p>
          <a:p>
            <a:pPr lvl="4">
              <a:lnSpc>
                <a:spcPct val="90000"/>
              </a:lnSpc>
            </a:pPr>
            <a:r>
              <a:rPr lang="en-US" altLang="en-US" sz="1600" dirty="0"/>
              <a:t>Win9x, NT, W2000</a:t>
            </a:r>
          </a:p>
          <a:p>
            <a:pPr lvl="4">
              <a:lnSpc>
                <a:spcPct val="90000"/>
              </a:lnSpc>
            </a:pPr>
            <a:r>
              <a:rPr lang="en-US" altLang="en-US" sz="1600" dirty="0"/>
              <a:t>100 lines/hour</a:t>
            </a:r>
          </a:p>
          <a:p>
            <a:pPr lvl="2">
              <a:lnSpc>
                <a:spcPct val="90000"/>
              </a:lnSpc>
            </a:pPr>
            <a:r>
              <a:rPr lang="en-US" altLang="en-US" sz="1800" dirty="0"/>
              <a:t>TBA – </a:t>
            </a:r>
            <a:r>
              <a:rPr lang="en-US" altLang="en-US" sz="1800" dirty="0" err="1"/>
              <a:t>LOpht</a:t>
            </a:r>
            <a:r>
              <a:rPr lang="en-US" altLang="en-US" sz="1800" dirty="0"/>
              <a:t> (</a:t>
            </a:r>
            <a:r>
              <a:rPr lang="en-US" altLang="en-US" sz="1800" dirty="0" err="1"/>
              <a:t>www.Lopht.com</a:t>
            </a:r>
            <a:r>
              <a:rPr lang="en-US" altLang="en-US" sz="1800" dirty="0"/>
              <a:t>)</a:t>
            </a:r>
          </a:p>
          <a:p>
            <a:pPr lvl="3">
              <a:lnSpc>
                <a:spcPct val="90000"/>
              </a:lnSpc>
            </a:pPr>
            <a:r>
              <a:rPr lang="en-US" altLang="en-US" sz="1600" dirty="0"/>
              <a:t>War dialing on a PALM</a:t>
            </a:r>
          </a:p>
          <a:p>
            <a:pPr lvl="1">
              <a:lnSpc>
                <a:spcPct val="90000"/>
              </a:lnSpc>
            </a:pPr>
            <a:r>
              <a:rPr lang="en-US" altLang="en-US" sz="2000" dirty="0"/>
              <a:t>Demon Dialers – once a modem is found repeatedly dial it and guess passwords</a:t>
            </a:r>
          </a:p>
        </p:txBody>
      </p:sp>
    </p:spTree>
    <p:extLst>
      <p:ext uri="{BB962C8B-B14F-4D97-AF65-F5344CB8AC3E}">
        <p14:creationId xmlns:p14="http://schemas.microsoft.com/office/powerpoint/2010/main" val="1478406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BDBF649-03FA-E74B-8409-812315D983BC}"/>
              </a:ext>
            </a:extLst>
          </p:cNvPr>
          <p:cNvSpPr>
            <a:spLocks noGrp="1"/>
          </p:cNvSpPr>
          <p:nvPr>
            <p:ph type="title"/>
          </p:nvPr>
        </p:nvSpPr>
        <p:spPr/>
        <p:txBody>
          <a:bodyPr/>
          <a:lstStyle/>
          <a:p>
            <a:r>
              <a:rPr lang="en-US" altLang="en-US"/>
              <a:t>Display Filter Examples</a:t>
            </a:r>
          </a:p>
        </p:txBody>
      </p:sp>
      <p:sp>
        <p:nvSpPr>
          <p:cNvPr id="68611" name="Content Placeholder 2">
            <a:extLst>
              <a:ext uri="{FF2B5EF4-FFF2-40B4-BE49-F238E27FC236}">
                <a16:creationId xmlns:a16="http://schemas.microsoft.com/office/drawing/2014/main" id="{B119BE1F-E11F-B340-AC03-D753E3C28711}"/>
              </a:ext>
            </a:extLst>
          </p:cNvPr>
          <p:cNvSpPr>
            <a:spLocks noGrp="1"/>
          </p:cNvSpPr>
          <p:nvPr>
            <p:ph idx="1"/>
          </p:nvPr>
        </p:nvSpPr>
        <p:spPr>
          <a:xfrm>
            <a:off x="1906588" y="1463676"/>
            <a:ext cx="8153400" cy="4359275"/>
          </a:xfrm>
        </p:spPr>
        <p:txBody>
          <a:bodyPr>
            <a:normAutofit fontScale="92500" lnSpcReduction="10000"/>
          </a:bodyPr>
          <a:lstStyle/>
          <a:p>
            <a:pPr>
              <a:buFontTx/>
              <a:buNone/>
            </a:pPr>
            <a:r>
              <a:rPr lang="en-US" altLang="en-US" sz="1800" b="1"/>
              <a:t>ip.src==10.1.11.00/24</a:t>
            </a:r>
          </a:p>
          <a:p>
            <a:pPr>
              <a:buFontTx/>
              <a:buNone/>
            </a:pPr>
            <a:r>
              <a:rPr lang="en-US" altLang="en-US" sz="1800" b="1"/>
              <a:t>  </a:t>
            </a:r>
          </a:p>
          <a:p>
            <a:pPr>
              <a:buFontTx/>
              <a:buNone/>
            </a:pPr>
            <a:r>
              <a:rPr lang="en-US" altLang="en-US" sz="1800" b="1"/>
              <a:t>ip.addr==192.168.1.10 &amp;&amp; ip.addr==192.168.1.20</a:t>
            </a:r>
          </a:p>
          <a:p>
            <a:pPr>
              <a:buFontTx/>
              <a:buNone/>
            </a:pPr>
            <a:r>
              <a:rPr lang="en-US" altLang="en-US" sz="1800" b="1"/>
              <a:t>  </a:t>
            </a:r>
          </a:p>
          <a:p>
            <a:pPr>
              <a:buFontTx/>
              <a:buNone/>
            </a:pPr>
            <a:r>
              <a:rPr lang="en-US" altLang="en-US" sz="1800" b="1"/>
              <a:t>tcp.port==80 || tcp.port==3389</a:t>
            </a:r>
            <a:endParaRPr lang="en-US" altLang="en-US" sz="1600" b="1"/>
          </a:p>
          <a:p>
            <a:pPr>
              <a:buFontTx/>
              <a:buNone/>
            </a:pPr>
            <a:r>
              <a:rPr lang="en-US" altLang="en-US" sz="1800" b="1"/>
              <a:t>  </a:t>
            </a:r>
          </a:p>
          <a:p>
            <a:pPr>
              <a:buFontTx/>
              <a:buNone/>
            </a:pPr>
            <a:r>
              <a:rPr lang="en-US" altLang="en-US" sz="1800" b="1"/>
              <a:t>!(ip.addr==192.168.1.10 &amp;&amp; ip.addr==192.168.1.20) </a:t>
            </a:r>
          </a:p>
          <a:p>
            <a:pPr>
              <a:buFontTx/>
              <a:buNone/>
            </a:pPr>
            <a:r>
              <a:rPr lang="en-US" altLang="en-US" sz="1800" b="1"/>
              <a:t>  </a:t>
            </a:r>
          </a:p>
          <a:p>
            <a:pPr>
              <a:buFontTx/>
              <a:buNone/>
            </a:pPr>
            <a:r>
              <a:rPr lang="en-US" altLang="en-US" sz="1800" b="1"/>
              <a:t>(ip.addr==192.168.1.10 &amp;&amp; ip.addr==192.168.1.20) &amp;&amp; (tcp.port==445 || tcp.port==139)</a:t>
            </a:r>
          </a:p>
          <a:p>
            <a:pPr>
              <a:buFontTx/>
              <a:buNone/>
            </a:pPr>
            <a:r>
              <a:rPr lang="en-US" altLang="en-US" sz="1800" b="1"/>
              <a:t> </a:t>
            </a:r>
          </a:p>
          <a:p>
            <a:pPr>
              <a:buFontTx/>
              <a:buNone/>
            </a:pPr>
            <a:r>
              <a:rPr lang="en-US" altLang="en-US" sz="1800" b="1"/>
              <a:t>(ip.addr==192.168.1.10 &amp;&amp; ip.addr==192.168.1.20) &amp;&amp; (udp.port==67 || udp.port==68)</a:t>
            </a:r>
          </a:p>
          <a:p>
            <a:pPr>
              <a:buFontTx/>
              <a:buNone/>
            </a:pPr>
            <a:r>
              <a:rPr lang="en-US" altLang="en-US" sz="1100" b="1"/>
              <a:t> </a:t>
            </a:r>
          </a:p>
          <a:p>
            <a:pPr>
              <a:buFontTx/>
              <a:buNone/>
            </a:pPr>
            <a:r>
              <a:rPr lang="en-US" altLang="en-US" sz="1800" b="1"/>
              <a:t>tcp.dstport == 80</a:t>
            </a:r>
          </a:p>
          <a:p>
            <a:pPr>
              <a:buFontTx/>
              <a:buNone/>
            </a:pPr>
            <a:endParaRPr lang="en-US" altLang="en-US" sz="4400" b="1"/>
          </a:p>
        </p:txBody>
      </p:sp>
    </p:spTree>
    <p:extLst>
      <p:ext uri="{BB962C8B-B14F-4D97-AF65-F5344CB8AC3E}">
        <p14:creationId xmlns:p14="http://schemas.microsoft.com/office/powerpoint/2010/main" val="1601588282"/>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A4F015E9-84AE-1D46-BB7C-B0B06FD7A462}"/>
              </a:ext>
            </a:extLst>
          </p:cNvPr>
          <p:cNvSpPr>
            <a:spLocks noGrp="1"/>
          </p:cNvSpPr>
          <p:nvPr>
            <p:ph type="title"/>
          </p:nvPr>
        </p:nvSpPr>
        <p:spPr/>
        <p:txBody>
          <a:bodyPr/>
          <a:lstStyle/>
          <a:p>
            <a:r>
              <a:rPr lang="en-US" altLang="en-US"/>
              <a:t>Display Filter Expressions</a:t>
            </a:r>
          </a:p>
        </p:txBody>
      </p:sp>
      <p:sp>
        <p:nvSpPr>
          <p:cNvPr id="76803" name="Content Placeholder 2">
            <a:extLst>
              <a:ext uri="{FF2B5EF4-FFF2-40B4-BE49-F238E27FC236}">
                <a16:creationId xmlns:a16="http://schemas.microsoft.com/office/drawing/2014/main" id="{47380AA0-2481-9642-AE16-2034B07FF037}"/>
              </a:ext>
            </a:extLst>
          </p:cNvPr>
          <p:cNvSpPr>
            <a:spLocks noGrp="1"/>
          </p:cNvSpPr>
          <p:nvPr>
            <p:ph idx="1"/>
          </p:nvPr>
        </p:nvSpPr>
        <p:spPr>
          <a:xfrm>
            <a:off x="1227331" y="1608407"/>
            <a:ext cx="5230813" cy="3430588"/>
          </a:xfrm>
        </p:spPr>
        <p:txBody>
          <a:bodyPr>
            <a:normAutofit lnSpcReduction="10000"/>
          </a:bodyPr>
          <a:lstStyle/>
          <a:p>
            <a:r>
              <a:rPr lang="en-US" altLang="en-US" sz="2400"/>
              <a:t>snmp || dns || icmp</a:t>
            </a:r>
          </a:p>
          <a:p>
            <a:pPr lvl="1"/>
            <a:r>
              <a:rPr lang="en-US" altLang="en-US" sz="2000"/>
              <a:t>Display the SNMP or DNS or ICMP traffics.</a:t>
            </a:r>
          </a:p>
          <a:p>
            <a:r>
              <a:rPr lang="en-US" altLang="en-US" sz="2400"/>
              <a:t>tcp.port == 25	 </a:t>
            </a:r>
          </a:p>
          <a:p>
            <a:pPr lvl="1"/>
            <a:r>
              <a:rPr lang="en-US" altLang="en-US" sz="2000"/>
              <a:t>Display packets with TCP source or destination port 25.</a:t>
            </a:r>
          </a:p>
          <a:p>
            <a:r>
              <a:rPr lang="en-US" altLang="en-US" sz="2400"/>
              <a:t>tcp.flags	</a:t>
            </a:r>
          </a:p>
          <a:p>
            <a:pPr lvl="1"/>
            <a:r>
              <a:rPr lang="en-US" altLang="en-US" sz="2000"/>
              <a:t>Display packets having a TCP flags</a:t>
            </a:r>
          </a:p>
          <a:p>
            <a:r>
              <a:rPr lang="en-US" altLang="en-US" sz="2400"/>
              <a:t>tcp.flags.syn == 0x02	</a:t>
            </a:r>
          </a:p>
          <a:p>
            <a:pPr lvl="1"/>
            <a:r>
              <a:rPr lang="en-US" altLang="en-US" sz="2000"/>
              <a:t>Display packets with a TCP SYN flag.</a:t>
            </a:r>
            <a:br>
              <a:rPr lang="en-US" altLang="en-US"/>
            </a:br>
            <a:r>
              <a:rPr lang="en-US" altLang="en-US"/>
              <a:t>	</a:t>
            </a:r>
          </a:p>
        </p:txBody>
      </p:sp>
      <p:pic>
        <p:nvPicPr>
          <p:cNvPr id="76805" name="Picture 2">
            <a:extLst>
              <a:ext uri="{FF2B5EF4-FFF2-40B4-BE49-F238E27FC236}">
                <a16:creationId xmlns:a16="http://schemas.microsoft.com/office/drawing/2014/main" id="{5129631D-0BE3-FA4E-A2A1-2CAD2D465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580" y="1406795"/>
            <a:ext cx="36385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06" name="TextBox 4">
            <a:extLst>
              <a:ext uri="{FF2B5EF4-FFF2-40B4-BE49-F238E27FC236}">
                <a16:creationId xmlns:a16="http://schemas.microsoft.com/office/drawing/2014/main" id="{16830BDB-71AE-8343-8A58-11C8959D861B}"/>
              </a:ext>
            </a:extLst>
          </p:cNvPr>
          <p:cNvSpPr txBox="1">
            <a:spLocks noChangeArrowheads="1"/>
          </p:cNvSpPr>
          <p:nvPr/>
        </p:nvSpPr>
        <p:spPr bwMode="auto">
          <a:xfrm>
            <a:off x="1149544" y="4923107"/>
            <a:ext cx="8289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r>
              <a:rPr lang="en-US" altLang="en-US" sz="2000">
                <a:solidFill>
                  <a:srgbClr val="00279F"/>
                </a:solidFill>
                <a:latin typeface="Batang" panose="02030600000101010101" pitchFamily="18" charset="-127"/>
              </a:rPr>
              <a:t>If the filter syntax is correct, it will be highlighted in green, </a:t>
            </a:r>
          </a:p>
          <a:p>
            <a:pPr>
              <a:buClrTx/>
              <a:buSzTx/>
              <a:buFontTx/>
              <a:buNone/>
            </a:pPr>
            <a:r>
              <a:rPr lang="en-US" altLang="en-US" sz="2000">
                <a:solidFill>
                  <a:srgbClr val="00279F"/>
                </a:solidFill>
                <a:latin typeface="Batang" panose="02030600000101010101" pitchFamily="18" charset="-127"/>
              </a:rPr>
              <a:t>otherwise if there is a syntax mistake it will be highlighted in red.</a:t>
            </a:r>
          </a:p>
        </p:txBody>
      </p:sp>
      <p:pic>
        <p:nvPicPr>
          <p:cNvPr id="76807" name="Picture 4" descr="wireshark display filter example">
            <a:extLst>
              <a:ext uri="{FF2B5EF4-FFF2-40B4-BE49-F238E27FC236}">
                <a16:creationId xmlns:a16="http://schemas.microsoft.com/office/drawing/2014/main" id="{A7EA7A86-B91C-4B4F-B783-8A41790B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918" y="5724796"/>
            <a:ext cx="39814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6" descr="wireshark display filter example">
            <a:extLst>
              <a:ext uri="{FF2B5EF4-FFF2-40B4-BE49-F238E27FC236}">
                <a16:creationId xmlns:a16="http://schemas.microsoft.com/office/drawing/2014/main" id="{C2E47DBB-7457-E547-94CA-735A2E2D2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919" y="6085158"/>
            <a:ext cx="40100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Box 5">
            <a:extLst>
              <a:ext uri="{FF2B5EF4-FFF2-40B4-BE49-F238E27FC236}">
                <a16:creationId xmlns:a16="http://schemas.microsoft.com/office/drawing/2014/main" id="{E10206B8-1B54-6A45-AC04-E3D6F4EDA352}"/>
              </a:ext>
            </a:extLst>
          </p:cNvPr>
          <p:cNvSpPr txBox="1">
            <a:spLocks noChangeArrowheads="1"/>
          </p:cNvSpPr>
          <p:nvPr/>
        </p:nvSpPr>
        <p:spPr bwMode="auto">
          <a:xfrm>
            <a:off x="6387884" y="5640657"/>
            <a:ext cx="20217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lgn="ctr">
              <a:buClrTx/>
              <a:buSzTx/>
              <a:buFontTx/>
              <a:buNone/>
            </a:pPr>
            <a:r>
              <a:rPr lang="en-US" altLang="en-US" sz="2000">
                <a:solidFill>
                  <a:srgbClr val="00279F"/>
                </a:solidFill>
                <a:latin typeface="Batang" panose="02030600000101010101" pitchFamily="18" charset="-127"/>
              </a:rPr>
              <a:t>Correct syntax</a:t>
            </a:r>
          </a:p>
        </p:txBody>
      </p:sp>
      <p:sp>
        <p:nvSpPr>
          <p:cNvPr id="76810" name="TextBox 9">
            <a:extLst>
              <a:ext uri="{FF2B5EF4-FFF2-40B4-BE49-F238E27FC236}">
                <a16:creationId xmlns:a16="http://schemas.microsoft.com/office/drawing/2014/main" id="{1F333B39-2B8F-764F-A2C0-065130054A92}"/>
              </a:ext>
            </a:extLst>
          </p:cNvPr>
          <p:cNvSpPr txBox="1">
            <a:spLocks noChangeArrowheads="1"/>
          </p:cNvSpPr>
          <p:nvPr/>
        </p:nvSpPr>
        <p:spPr bwMode="auto">
          <a:xfrm>
            <a:off x="6455217" y="5993082"/>
            <a:ext cx="1885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lgn="ctr">
              <a:buClrTx/>
              <a:buSzTx/>
              <a:buFontTx/>
              <a:buNone/>
            </a:pPr>
            <a:r>
              <a:rPr lang="en-US" altLang="en-US" sz="2000">
                <a:solidFill>
                  <a:srgbClr val="00279F"/>
                </a:solidFill>
                <a:latin typeface="Batang" panose="02030600000101010101" pitchFamily="18" charset="-127"/>
              </a:rPr>
              <a:t>Wrong syntax</a:t>
            </a:r>
          </a:p>
        </p:txBody>
      </p:sp>
    </p:spTree>
    <p:extLst>
      <p:ext uri="{BB962C8B-B14F-4D97-AF65-F5344CB8AC3E}">
        <p14:creationId xmlns:p14="http://schemas.microsoft.com/office/powerpoint/2010/main" val="3824472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1B36DDF5-A19D-9841-AE26-242F43C597BF}"/>
              </a:ext>
            </a:extLst>
          </p:cNvPr>
          <p:cNvSpPr>
            <a:spLocks noGrp="1"/>
          </p:cNvSpPr>
          <p:nvPr>
            <p:ph type="title"/>
          </p:nvPr>
        </p:nvSpPr>
        <p:spPr/>
        <p:txBody>
          <a:bodyPr>
            <a:normAutofit/>
          </a:bodyPr>
          <a:lstStyle/>
          <a:p>
            <a:r>
              <a:rPr lang="en-US" altLang="en-US" sz="3600" dirty="0"/>
              <a:t>Save Filtered Packets After Using Display Filter</a:t>
            </a:r>
          </a:p>
        </p:txBody>
      </p:sp>
      <p:sp>
        <p:nvSpPr>
          <p:cNvPr id="78851" name="Content Placeholder 2">
            <a:extLst>
              <a:ext uri="{FF2B5EF4-FFF2-40B4-BE49-F238E27FC236}">
                <a16:creationId xmlns:a16="http://schemas.microsoft.com/office/drawing/2014/main" id="{130E0FCF-C091-4D45-BDE4-341C8CC127A1}"/>
              </a:ext>
            </a:extLst>
          </p:cNvPr>
          <p:cNvSpPr>
            <a:spLocks noGrp="1"/>
          </p:cNvSpPr>
          <p:nvPr>
            <p:ph idx="1"/>
          </p:nvPr>
        </p:nvSpPr>
        <p:spPr>
          <a:xfrm>
            <a:off x="1344806" y="1369256"/>
            <a:ext cx="8153400" cy="1384300"/>
          </a:xfrm>
        </p:spPr>
        <p:txBody>
          <a:bodyPr/>
          <a:lstStyle/>
          <a:p>
            <a:r>
              <a:rPr lang="en-US" altLang="en-US"/>
              <a:t>We can also save all filtered packets in text file for further analysis</a:t>
            </a:r>
          </a:p>
          <a:p>
            <a:r>
              <a:rPr lang="en-US" altLang="en-US"/>
              <a:t>Operation:</a:t>
            </a:r>
          </a:p>
        </p:txBody>
      </p:sp>
      <p:pic>
        <p:nvPicPr>
          <p:cNvPr id="78853" name="Picture 2">
            <a:extLst>
              <a:ext uri="{FF2B5EF4-FFF2-40B4-BE49-F238E27FC236}">
                <a16:creationId xmlns:a16="http://schemas.microsoft.com/office/drawing/2014/main" id="{F8BBEE7C-E28D-214F-BC29-60C20355F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032" y="1853445"/>
            <a:ext cx="514032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TextBox 4">
            <a:extLst>
              <a:ext uri="{FF2B5EF4-FFF2-40B4-BE49-F238E27FC236}">
                <a16:creationId xmlns:a16="http://schemas.microsoft.com/office/drawing/2014/main" id="{74B467EE-E58E-554E-93A6-DE4B05071AFC}"/>
              </a:ext>
            </a:extLst>
          </p:cNvPr>
          <p:cNvSpPr txBox="1">
            <a:spLocks noChangeArrowheads="1"/>
          </p:cNvSpPr>
          <p:nvPr/>
        </p:nvSpPr>
        <p:spPr bwMode="auto">
          <a:xfrm>
            <a:off x="1149544" y="2828170"/>
            <a:ext cx="35607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r>
              <a:rPr lang="en-US" altLang="en-US" sz="1600">
                <a:solidFill>
                  <a:srgbClr val="00279F"/>
                </a:solidFill>
                <a:latin typeface="Batang" panose="02030600000101010101" pitchFamily="18" charset="-127"/>
              </a:rPr>
              <a:t>File</a:t>
            </a:r>
            <a:r>
              <a:rPr lang="en-US" altLang="en-US" sz="1600">
                <a:solidFill>
                  <a:srgbClr val="00279F"/>
                </a:solidFill>
                <a:latin typeface="Batang" panose="02030600000101010101" pitchFamily="18" charset="-127"/>
                <a:sym typeface="Wingdings" pitchFamily="2" charset="2"/>
              </a:rPr>
              <a:t>Export packet dissections </a:t>
            </a:r>
          </a:p>
          <a:p>
            <a:pPr>
              <a:buClrTx/>
              <a:buSzTx/>
              <a:buFontTx/>
              <a:buNone/>
            </a:pPr>
            <a:r>
              <a:rPr lang="en-US" altLang="en-US" sz="1600">
                <a:solidFill>
                  <a:srgbClr val="00279F"/>
                </a:solidFill>
                <a:latin typeface="Batang" panose="02030600000101010101" pitchFamily="18" charset="-127"/>
                <a:sym typeface="Wingdings" pitchFamily="2" charset="2"/>
              </a:rPr>
              <a:t>as “plain text” file</a:t>
            </a:r>
          </a:p>
          <a:p>
            <a:pPr>
              <a:buClrTx/>
              <a:buSzTx/>
              <a:buFontTx/>
              <a:buNone/>
            </a:pPr>
            <a:endParaRPr lang="en-US" altLang="en-US" sz="1600">
              <a:solidFill>
                <a:srgbClr val="00279F"/>
              </a:solidFill>
              <a:latin typeface="Batang" panose="02030600000101010101" pitchFamily="18" charset="-127"/>
              <a:sym typeface="Wingdings" pitchFamily="2" charset="2"/>
            </a:endParaRPr>
          </a:p>
          <a:p>
            <a:pPr>
              <a:buClrTx/>
              <a:buSzTx/>
              <a:buFontTx/>
              <a:buNone/>
            </a:pPr>
            <a:r>
              <a:rPr lang="en-US" altLang="en-US" sz="1600">
                <a:solidFill>
                  <a:srgbClr val="00279F"/>
                </a:solidFill>
                <a:latin typeface="Batang" panose="02030600000101010101" pitchFamily="18" charset="-127"/>
                <a:sym typeface="Wingdings" pitchFamily="2" charset="2"/>
              </a:rPr>
              <a:t>1). In “packet range” option, select “Displayed”</a:t>
            </a:r>
          </a:p>
          <a:p>
            <a:pPr>
              <a:buClrTx/>
              <a:buSzTx/>
              <a:buFontTx/>
              <a:buNone/>
            </a:pPr>
            <a:endParaRPr lang="en-US" altLang="en-US" sz="1600">
              <a:solidFill>
                <a:srgbClr val="00279F"/>
              </a:solidFill>
              <a:latin typeface="Batang" panose="02030600000101010101" pitchFamily="18" charset="-127"/>
              <a:sym typeface="Wingdings" pitchFamily="2" charset="2"/>
            </a:endParaRPr>
          </a:p>
          <a:p>
            <a:pPr>
              <a:buClrTx/>
              <a:buSzTx/>
              <a:buFontTx/>
              <a:buNone/>
            </a:pPr>
            <a:r>
              <a:rPr lang="en-US" altLang="en-US" sz="1600">
                <a:solidFill>
                  <a:srgbClr val="00279F"/>
                </a:solidFill>
                <a:latin typeface="Batang" panose="02030600000101010101" pitchFamily="18" charset="-127"/>
                <a:sym typeface="Wingdings" pitchFamily="2" charset="2"/>
              </a:rPr>
              <a:t>2). In choose “summary line” or “detail” </a:t>
            </a:r>
            <a:endParaRPr lang="en-US" altLang="en-US" sz="1600">
              <a:solidFill>
                <a:srgbClr val="00279F"/>
              </a:solidFill>
              <a:latin typeface="Batang" panose="02030600000101010101" pitchFamily="18" charset="-127"/>
            </a:endParaRPr>
          </a:p>
          <a:p>
            <a:pPr>
              <a:buClrTx/>
              <a:buSzTx/>
              <a:buFontTx/>
              <a:buNone/>
            </a:pPr>
            <a:endParaRPr lang="en-US" altLang="en-US" sz="1600">
              <a:solidFill>
                <a:srgbClr val="00279F"/>
              </a:solidFill>
              <a:latin typeface="Batang" panose="02030600000101010101" pitchFamily="18" charset="-127"/>
            </a:endParaRPr>
          </a:p>
        </p:txBody>
      </p:sp>
      <p:pic>
        <p:nvPicPr>
          <p:cNvPr id="87043" name="Picture 3">
            <a:extLst>
              <a:ext uri="{FF2B5EF4-FFF2-40B4-BE49-F238E27FC236}">
                <a16:creationId xmlns:a16="http://schemas.microsoft.com/office/drawing/2014/main" id="{BE962FE1-34DE-5B4A-8237-2389022D8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520" y="2605920"/>
            <a:ext cx="4510087"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76974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A3260E30-10CA-E54D-82AE-C7BF99E8DAE0}"/>
              </a:ext>
            </a:extLst>
          </p:cNvPr>
          <p:cNvSpPr>
            <a:spLocks noGrp="1"/>
          </p:cNvSpPr>
          <p:nvPr>
            <p:ph type="title"/>
          </p:nvPr>
        </p:nvSpPr>
        <p:spPr/>
        <p:txBody>
          <a:bodyPr/>
          <a:lstStyle/>
          <a:p>
            <a:r>
              <a:rPr lang="en-US" altLang="en-US"/>
              <a:t>Follow TCP Stream</a:t>
            </a:r>
          </a:p>
        </p:txBody>
      </p:sp>
      <p:pic>
        <p:nvPicPr>
          <p:cNvPr id="84995" name="Picture 2">
            <a:extLst>
              <a:ext uri="{FF2B5EF4-FFF2-40B4-BE49-F238E27FC236}">
                <a16:creationId xmlns:a16="http://schemas.microsoft.com/office/drawing/2014/main" id="{9917063D-D372-E247-B21D-98F02A28C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643" y="1305191"/>
            <a:ext cx="5984119" cy="519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16400"/>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9C49E5BE-63A8-D84E-BD4E-70F621BCAEBA}"/>
              </a:ext>
            </a:extLst>
          </p:cNvPr>
          <p:cNvSpPr>
            <a:spLocks noGrp="1"/>
          </p:cNvSpPr>
          <p:nvPr>
            <p:ph type="title"/>
          </p:nvPr>
        </p:nvSpPr>
        <p:spPr/>
        <p:txBody>
          <a:bodyPr/>
          <a:lstStyle/>
          <a:p>
            <a:r>
              <a:rPr lang="en-US" altLang="en-US"/>
              <a:t>Follow TCP Stream</a:t>
            </a:r>
          </a:p>
        </p:txBody>
      </p:sp>
      <p:pic>
        <p:nvPicPr>
          <p:cNvPr id="87043" name="Picture 2">
            <a:extLst>
              <a:ext uri="{FF2B5EF4-FFF2-40B4-BE49-F238E27FC236}">
                <a16:creationId xmlns:a16="http://schemas.microsoft.com/office/drawing/2014/main" id="{AC86B608-A650-A049-AADF-83B1E4EBB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50" y="1711326"/>
            <a:ext cx="68389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4">
            <a:extLst>
              <a:ext uri="{FF2B5EF4-FFF2-40B4-BE49-F238E27FC236}">
                <a16:creationId xmlns:a16="http://schemas.microsoft.com/office/drawing/2014/main" id="{7744A0F9-4BED-544E-89C1-16E0919FC5D8}"/>
              </a:ext>
            </a:extLst>
          </p:cNvPr>
          <p:cNvSpPr txBox="1">
            <a:spLocks noChangeArrowheads="1"/>
          </p:cNvSpPr>
          <p:nvPr/>
        </p:nvSpPr>
        <p:spPr bwMode="auto">
          <a:xfrm>
            <a:off x="2133600" y="12954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lr>
                <a:srgbClr val="000000"/>
              </a:buClr>
              <a:buSzPct val="55000"/>
              <a:buFont typeface="Wingdings" pitchFamily="2" charset="2"/>
              <a:buChar char="q"/>
              <a:defRPr sz="3200">
                <a:solidFill>
                  <a:srgbClr val="990000"/>
                </a:solidFill>
                <a:latin typeface="Arial" panose="020B0604020202020204" pitchFamily="34" charset="0"/>
              </a:defRPr>
            </a:lvl1pPr>
            <a:lvl2pPr>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lvl="1" algn="ctr">
              <a:buClrTx/>
              <a:buSzTx/>
              <a:buFontTx/>
              <a:buNone/>
            </a:pPr>
            <a:r>
              <a:rPr lang="en-US" altLang="en-US" sz="2400">
                <a:solidFill>
                  <a:schemeClr val="tx1"/>
                </a:solidFill>
              </a:rPr>
              <a:t>red - stuff you sent       blue - stuff you get</a:t>
            </a:r>
          </a:p>
        </p:txBody>
      </p:sp>
    </p:spTree>
    <p:extLst>
      <p:ext uri="{BB962C8B-B14F-4D97-AF65-F5344CB8AC3E}">
        <p14:creationId xmlns:p14="http://schemas.microsoft.com/office/powerpoint/2010/main" val="1926745193"/>
      </p:ext>
    </p:extLst>
  </p:cSld>
  <p:clrMapOvr>
    <a:masterClrMapping/>
  </p:clrMapOvr>
  <p:transition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1DBDDA08-8F97-D94B-AFF9-3425E89D2477}"/>
              </a:ext>
            </a:extLst>
          </p:cNvPr>
          <p:cNvSpPr>
            <a:spLocks noGrp="1"/>
          </p:cNvSpPr>
          <p:nvPr>
            <p:ph type="title"/>
          </p:nvPr>
        </p:nvSpPr>
        <p:spPr/>
        <p:txBody>
          <a:bodyPr/>
          <a:lstStyle/>
          <a:p>
            <a:r>
              <a:rPr lang="en-US" altLang="en-US"/>
              <a:t>Filter out/in Single TCP Stream</a:t>
            </a:r>
          </a:p>
        </p:txBody>
      </p:sp>
      <p:sp>
        <p:nvSpPr>
          <p:cNvPr id="89091" name="Content Placeholder 2">
            <a:extLst>
              <a:ext uri="{FF2B5EF4-FFF2-40B4-BE49-F238E27FC236}">
                <a16:creationId xmlns:a16="http://schemas.microsoft.com/office/drawing/2014/main" id="{A120C431-1428-AB49-87EE-F78B91D6212C}"/>
              </a:ext>
            </a:extLst>
          </p:cNvPr>
          <p:cNvSpPr>
            <a:spLocks noGrp="1"/>
          </p:cNvSpPr>
          <p:nvPr>
            <p:ph idx="1"/>
          </p:nvPr>
        </p:nvSpPr>
        <p:spPr>
          <a:xfrm>
            <a:off x="1651904" y="1235198"/>
            <a:ext cx="8153400" cy="1236662"/>
          </a:xfrm>
        </p:spPr>
        <p:txBody>
          <a:bodyPr>
            <a:normAutofit fontScale="85000" lnSpcReduction="10000"/>
          </a:bodyPr>
          <a:lstStyle/>
          <a:p>
            <a:r>
              <a:rPr lang="en-US" altLang="en-US" sz="2400"/>
              <a:t>When click “filter out this TCP stream” in previous page’s box, new filter string will contain like:</a:t>
            </a:r>
          </a:p>
          <a:p>
            <a:pPr lvl="1"/>
            <a:r>
              <a:rPr lang="en-US" altLang="en-US" sz="2000"/>
              <a:t>http and !(tcp.stream eq 5)</a:t>
            </a:r>
          </a:p>
          <a:p>
            <a:r>
              <a:rPr lang="en-US" altLang="en-US" sz="2400"/>
              <a:t>So, if you use “tcp.stream eq 5” as filter string, you keep this HTTP session</a:t>
            </a:r>
          </a:p>
        </p:txBody>
      </p:sp>
      <p:pic>
        <p:nvPicPr>
          <p:cNvPr id="89093" name="Picture 2">
            <a:extLst>
              <a:ext uri="{FF2B5EF4-FFF2-40B4-BE49-F238E27FC236}">
                <a16:creationId xmlns:a16="http://schemas.microsoft.com/office/drawing/2014/main" id="{A45334E0-7251-A84D-B851-F4C48705E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305" y="3033835"/>
            <a:ext cx="5640387" cy="3613150"/>
          </a:xfrm>
          <a:prstGeom prst="rect">
            <a:avLst/>
          </a:prstGeom>
          <a:noFill/>
          <a:ln>
            <a:noFill/>
          </a:ln>
          <a:extLst>
            <a:ext uri="{909E8E84-426E-40DD-AFC4-6F175D3DCCD1}">
              <a14:hiddenFill xmlns:a14="http://schemas.microsoft.com/office/drawing/2010/main">
                <a:solidFill>
                  <a:srgbClr val="DEBD30"/>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86200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F3B25BC0-5EA1-434B-9156-A2DF0C4B3F3D}"/>
              </a:ext>
            </a:extLst>
          </p:cNvPr>
          <p:cNvSpPr>
            <a:spLocks noGrp="1"/>
          </p:cNvSpPr>
          <p:nvPr>
            <p:ph type="title"/>
          </p:nvPr>
        </p:nvSpPr>
        <p:spPr/>
        <p:txBody>
          <a:bodyPr/>
          <a:lstStyle/>
          <a:p>
            <a:r>
              <a:rPr lang="en-US" altLang="en-US"/>
              <a:t>Expert Info</a:t>
            </a:r>
          </a:p>
        </p:txBody>
      </p:sp>
      <p:pic>
        <p:nvPicPr>
          <p:cNvPr id="90115" name="Picture 2">
            <a:extLst>
              <a:ext uri="{FF2B5EF4-FFF2-40B4-BE49-F238E27FC236}">
                <a16:creationId xmlns:a16="http://schemas.microsoft.com/office/drawing/2014/main" id="{631DCAB4-33CF-214A-A02A-B7684C191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318" y="1411899"/>
            <a:ext cx="6008496" cy="521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409599"/>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9C7EC61F-21F3-6B46-9281-F701F93C8D9E}"/>
              </a:ext>
            </a:extLst>
          </p:cNvPr>
          <p:cNvSpPr>
            <a:spLocks noGrp="1"/>
          </p:cNvSpPr>
          <p:nvPr>
            <p:ph type="title"/>
          </p:nvPr>
        </p:nvSpPr>
        <p:spPr/>
        <p:txBody>
          <a:bodyPr/>
          <a:lstStyle/>
          <a:p>
            <a:r>
              <a:rPr lang="en-US" altLang="en-US"/>
              <a:t>Expert Info</a:t>
            </a:r>
          </a:p>
        </p:txBody>
      </p:sp>
      <p:pic>
        <p:nvPicPr>
          <p:cNvPr id="91139" name="Picture 4">
            <a:extLst>
              <a:ext uri="{FF2B5EF4-FFF2-40B4-BE49-F238E27FC236}">
                <a16:creationId xmlns:a16="http://schemas.microsoft.com/office/drawing/2014/main" id="{014D58BF-8005-AB46-AE29-5D0ECA09F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843089"/>
            <a:ext cx="8477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09041424"/>
      </p:ext>
    </p:extLst>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42AF1E67-DB65-8144-9276-4D11E76AAC61}"/>
              </a:ext>
            </a:extLst>
          </p:cNvPr>
          <p:cNvSpPr>
            <a:spLocks noGrp="1"/>
          </p:cNvSpPr>
          <p:nvPr>
            <p:ph type="title"/>
          </p:nvPr>
        </p:nvSpPr>
        <p:spPr/>
        <p:txBody>
          <a:bodyPr/>
          <a:lstStyle/>
          <a:p>
            <a:r>
              <a:rPr lang="en-US" altLang="en-US"/>
              <a:t>Conversations</a:t>
            </a:r>
          </a:p>
        </p:txBody>
      </p:sp>
      <p:pic>
        <p:nvPicPr>
          <p:cNvPr id="92163" name="Picture 2">
            <a:extLst>
              <a:ext uri="{FF2B5EF4-FFF2-40B4-BE49-F238E27FC236}">
                <a16:creationId xmlns:a16="http://schemas.microsoft.com/office/drawing/2014/main" id="{4BE2ED22-457D-B340-961D-14DA26365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295401"/>
            <a:ext cx="5889625"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870775"/>
      </p:ext>
    </p:extLst>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05144-BEBB-9046-848D-5C3AA9D38A2F}"/>
              </a:ext>
            </a:extLst>
          </p:cNvPr>
          <p:cNvSpPr>
            <a:spLocks noGrp="1"/>
          </p:cNvSpPr>
          <p:nvPr>
            <p:ph type="title"/>
          </p:nvPr>
        </p:nvSpPr>
        <p:spPr/>
        <p:txBody>
          <a:bodyPr/>
          <a:lstStyle/>
          <a:p>
            <a:r>
              <a:rPr lang="en-US" altLang="en-US"/>
              <a:t>Conversations</a:t>
            </a:r>
          </a:p>
        </p:txBody>
      </p:sp>
      <p:pic>
        <p:nvPicPr>
          <p:cNvPr id="93187" name="Picture 4">
            <a:extLst>
              <a:ext uri="{FF2B5EF4-FFF2-40B4-BE49-F238E27FC236}">
                <a16:creationId xmlns:a16="http://schemas.microsoft.com/office/drawing/2014/main" id="{A3B89F6A-573C-3F46-B8C2-8DD896D2F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9" y="1547813"/>
            <a:ext cx="72675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683226107"/>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E20220E-9004-A045-ADEC-7953E52EE6B5}"/>
              </a:ext>
            </a:extLst>
          </p:cNvPr>
          <p:cNvSpPr>
            <a:spLocks noGrp="1" noChangeArrowheads="1"/>
          </p:cNvSpPr>
          <p:nvPr>
            <p:ph type="title"/>
          </p:nvPr>
        </p:nvSpPr>
        <p:spPr>
          <a:xfrm>
            <a:off x="894736" y="194187"/>
            <a:ext cx="7772400" cy="678426"/>
          </a:xfrm>
        </p:spPr>
        <p:txBody>
          <a:bodyPr>
            <a:normAutofit fontScale="90000"/>
          </a:bodyPr>
          <a:lstStyle/>
          <a:p>
            <a:r>
              <a:rPr lang="en-US" altLang="en-US" dirty="0"/>
              <a:t>Live Hosts</a:t>
            </a:r>
          </a:p>
        </p:txBody>
      </p:sp>
      <p:sp>
        <p:nvSpPr>
          <p:cNvPr id="23555" name="Rectangle 3">
            <a:extLst>
              <a:ext uri="{FF2B5EF4-FFF2-40B4-BE49-F238E27FC236}">
                <a16:creationId xmlns:a16="http://schemas.microsoft.com/office/drawing/2014/main" id="{13C83CC5-C0E9-8A4A-9AD1-A6559EF17203}"/>
              </a:ext>
            </a:extLst>
          </p:cNvPr>
          <p:cNvSpPr>
            <a:spLocks noGrp="1" noChangeArrowheads="1"/>
          </p:cNvSpPr>
          <p:nvPr>
            <p:ph type="body" idx="1"/>
          </p:nvPr>
        </p:nvSpPr>
        <p:spPr>
          <a:xfrm>
            <a:off x="894736" y="1401097"/>
            <a:ext cx="7772400" cy="4953000"/>
          </a:xfrm>
        </p:spPr>
        <p:txBody>
          <a:bodyPr/>
          <a:lstStyle/>
          <a:p>
            <a:r>
              <a:rPr lang="en-US" altLang="en-US" sz="2400" dirty="0"/>
              <a:t>Try pinging (ICMP Echo request) all hosts on a particular subnet to see who replies</a:t>
            </a:r>
          </a:p>
          <a:p>
            <a:pPr lvl="1"/>
            <a:r>
              <a:rPr lang="en-US" altLang="en-US" sz="2000" dirty="0"/>
              <a:t>No reply indicates host is not live</a:t>
            </a:r>
          </a:p>
          <a:p>
            <a:pPr lvl="1"/>
            <a:r>
              <a:rPr lang="en-US" altLang="en-US" sz="2000" dirty="0"/>
              <a:t>Incoming ICMP messages are blocked</a:t>
            </a:r>
          </a:p>
          <a:p>
            <a:r>
              <a:rPr lang="en-US" altLang="en-US" sz="2400" dirty="0"/>
              <a:t>It’s a good idea to block incoming ICMP messages at the firewall</a:t>
            </a:r>
          </a:p>
          <a:p>
            <a:r>
              <a:rPr lang="en-US" altLang="en-US" sz="2400" dirty="0"/>
              <a:t>If no reply a hacker would try connecting to a commonly open port (TCP port 80) or sending a UDP packet to a commonly open port.</a:t>
            </a:r>
          </a:p>
          <a:p>
            <a:r>
              <a:rPr lang="en-US" altLang="en-US" sz="2400" dirty="0"/>
              <a:t>In java (which doesn’t do ICMP) send a ping using JNI to execute the ping command as an OS command line command.</a:t>
            </a:r>
          </a:p>
        </p:txBody>
      </p:sp>
    </p:spTree>
    <p:extLst>
      <p:ext uri="{BB962C8B-B14F-4D97-AF65-F5344CB8AC3E}">
        <p14:creationId xmlns:p14="http://schemas.microsoft.com/office/powerpoint/2010/main" val="2015142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FBAA6C78-C499-D94B-A3F9-EA94A65D5192}"/>
              </a:ext>
            </a:extLst>
          </p:cNvPr>
          <p:cNvSpPr>
            <a:spLocks noGrp="1"/>
          </p:cNvSpPr>
          <p:nvPr>
            <p:ph type="title"/>
          </p:nvPr>
        </p:nvSpPr>
        <p:spPr/>
        <p:txBody>
          <a:bodyPr/>
          <a:lstStyle/>
          <a:p>
            <a:endParaRPr lang="en-US" altLang="en-US"/>
          </a:p>
        </p:txBody>
      </p:sp>
      <p:sp>
        <p:nvSpPr>
          <p:cNvPr id="94211" name="Content Placeholder 2">
            <a:extLst>
              <a:ext uri="{FF2B5EF4-FFF2-40B4-BE49-F238E27FC236}">
                <a16:creationId xmlns:a16="http://schemas.microsoft.com/office/drawing/2014/main" id="{52C7D311-985F-E047-BA32-1F0A4D900FDB}"/>
              </a:ext>
            </a:extLst>
          </p:cNvPr>
          <p:cNvSpPr>
            <a:spLocks noGrp="1"/>
          </p:cNvSpPr>
          <p:nvPr>
            <p:ph idx="1"/>
          </p:nvPr>
        </p:nvSpPr>
        <p:spPr>
          <a:xfrm>
            <a:off x="749300" y="1253331"/>
            <a:ext cx="10604500" cy="4766470"/>
          </a:xfrm>
        </p:spPr>
        <p:txBody>
          <a:bodyPr>
            <a:normAutofit lnSpcReduction="10000"/>
          </a:bodyPr>
          <a:lstStyle/>
          <a:p>
            <a:r>
              <a:rPr lang="en-US" altLang="en-US" dirty="0"/>
              <a:t>Use the “Copy” button to copy all text into clipboard</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Then, you can analyze this text file to get what statistics you want</a:t>
            </a:r>
          </a:p>
          <a:p>
            <a:endParaRPr lang="en-US" altLang="en-US" dirty="0"/>
          </a:p>
        </p:txBody>
      </p:sp>
      <p:pic>
        <p:nvPicPr>
          <p:cNvPr id="94213" name="Picture 2">
            <a:extLst>
              <a:ext uri="{FF2B5EF4-FFF2-40B4-BE49-F238E27FC236}">
                <a16:creationId xmlns:a16="http://schemas.microsoft.com/office/drawing/2014/main" id="{53B67073-7AC3-7C47-8BE6-1F81D39FE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866900"/>
            <a:ext cx="61531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8260883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6D0449B5-586B-7D4A-B41E-F900424FAC63}"/>
              </a:ext>
            </a:extLst>
          </p:cNvPr>
          <p:cNvSpPr>
            <a:spLocks noGrp="1"/>
          </p:cNvSpPr>
          <p:nvPr>
            <p:ph type="title"/>
          </p:nvPr>
        </p:nvSpPr>
        <p:spPr/>
        <p:txBody>
          <a:bodyPr/>
          <a:lstStyle/>
          <a:p>
            <a:r>
              <a:rPr lang="en-US" altLang="en-US"/>
              <a:t>Find EndPoint Statistics</a:t>
            </a:r>
          </a:p>
        </p:txBody>
      </p:sp>
      <p:sp>
        <p:nvSpPr>
          <p:cNvPr id="95235" name="Content Placeholder 2">
            <a:extLst>
              <a:ext uri="{FF2B5EF4-FFF2-40B4-BE49-F238E27FC236}">
                <a16:creationId xmlns:a16="http://schemas.microsoft.com/office/drawing/2014/main" id="{DEADD413-1CEE-6446-9E36-EB6CF861AFAD}"/>
              </a:ext>
            </a:extLst>
          </p:cNvPr>
          <p:cNvSpPr>
            <a:spLocks noGrp="1"/>
          </p:cNvSpPr>
          <p:nvPr>
            <p:ph idx="1"/>
          </p:nvPr>
        </p:nvSpPr>
        <p:spPr>
          <a:xfrm>
            <a:off x="1981200" y="1514475"/>
            <a:ext cx="8153400" cy="4368800"/>
          </a:xfrm>
        </p:spPr>
        <p:txBody>
          <a:bodyPr>
            <a:normAutofit lnSpcReduction="10000"/>
          </a:bodyPr>
          <a:lstStyle/>
          <a:p>
            <a:r>
              <a:rPr lang="en-US" altLang="en-US"/>
              <a:t>Menu “statistics” </a:t>
            </a:r>
            <a:r>
              <a:rPr lang="en-US" altLang="en-US">
                <a:sym typeface="Wingdings" pitchFamily="2" charset="2"/>
              </a:rPr>
              <a:t> “endpoint list”  “TCP”</a:t>
            </a:r>
          </a:p>
          <a:p>
            <a:endParaRPr lang="en-US" altLang="en-US">
              <a:sym typeface="Wingdings" pitchFamily="2" charset="2"/>
            </a:endParaRPr>
          </a:p>
          <a:p>
            <a:endParaRPr lang="en-US" altLang="en-US">
              <a:sym typeface="Wingdings" pitchFamily="2" charset="2"/>
            </a:endParaRPr>
          </a:p>
          <a:p>
            <a:endParaRPr lang="en-US" altLang="en-US">
              <a:sym typeface="Wingdings" pitchFamily="2" charset="2"/>
            </a:endParaRPr>
          </a:p>
          <a:p>
            <a:endParaRPr lang="en-US" altLang="en-US">
              <a:sym typeface="Wingdings" pitchFamily="2" charset="2"/>
            </a:endParaRPr>
          </a:p>
          <a:p>
            <a:endParaRPr lang="en-US" altLang="en-US">
              <a:sym typeface="Wingdings" pitchFamily="2" charset="2"/>
            </a:endParaRPr>
          </a:p>
          <a:p>
            <a:endParaRPr lang="en-US" altLang="en-US">
              <a:sym typeface="Wingdings" pitchFamily="2" charset="2"/>
            </a:endParaRPr>
          </a:p>
          <a:p>
            <a:r>
              <a:rPr lang="en-US" altLang="en-US">
                <a:sym typeface="Wingdings" pitchFamily="2" charset="2"/>
              </a:rPr>
              <a:t>You can sort by field</a:t>
            </a:r>
          </a:p>
          <a:p>
            <a:r>
              <a:rPr lang="en-US" altLang="en-US">
                <a:sym typeface="Wingdings" pitchFamily="2" charset="2"/>
              </a:rPr>
              <a:t>“Tx” : transmit     “Rx” : receive</a:t>
            </a:r>
          </a:p>
        </p:txBody>
      </p:sp>
      <p:sp>
        <p:nvSpPr>
          <p:cNvPr id="95236" name="Slide Number Placeholder 3">
            <a:extLst>
              <a:ext uri="{FF2B5EF4-FFF2-40B4-BE49-F238E27FC236}">
                <a16:creationId xmlns:a16="http://schemas.microsoft.com/office/drawing/2014/main" id="{E8641186-1A22-534A-BF81-8B2F8C94965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92725A7B-A4B3-6046-8546-2CCDA7E5C1B8}" type="slidenum">
              <a:rPr lang="zh-CN" altLang="en-US" sz="1400">
                <a:solidFill>
                  <a:schemeClr val="tx1"/>
                </a:solidFill>
              </a:rPr>
              <a:pPr>
                <a:buClrTx/>
                <a:buSzTx/>
                <a:buFontTx/>
                <a:buNone/>
              </a:pPr>
              <a:t>90</a:t>
            </a:fld>
            <a:endParaRPr lang="en-US" altLang="zh-CN" sz="1400">
              <a:solidFill>
                <a:schemeClr val="tx1"/>
              </a:solidFill>
            </a:endParaRPr>
          </a:p>
        </p:txBody>
      </p:sp>
      <p:pic>
        <p:nvPicPr>
          <p:cNvPr id="95237" name="Picture 2">
            <a:extLst>
              <a:ext uri="{FF2B5EF4-FFF2-40B4-BE49-F238E27FC236}">
                <a16:creationId xmlns:a16="http://schemas.microsoft.com/office/drawing/2014/main" id="{7274BF72-B0CF-B943-B88B-F176D61E1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263" y="2012950"/>
            <a:ext cx="5262562"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213609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A41E54F0-5CE5-874F-B4B2-45585D780C6F}"/>
              </a:ext>
            </a:extLst>
          </p:cNvPr>
          <p:cNvSpPr>
            <a:spLocks noGrp="1"/>
          </p:cNvSpPr>
          <p:nvPr>
            <p:ph type="title"/>
          </p:nvPr>
        </p:nvSpPr>
        <p:spPr/>
        <p:txBody>
          <a:bodyPr/>
          <a:lstStyle/>
          <a:p>
            <a:r>
              <a:rPr lang="en-US" altLang="en-US"/>
              <a:t>Find EndPoint Statistics</a:t>
            </a:r>
          </a:p>
        </p:txBody>
      </p:sp>
      <p:sp>
        <p:nvSpPr>
          <p:cNvPr id="96259" name="Content Placeholder 2">
            <a:extLst>
              <a:ext uri="{FF2B5EF4-FFF2-40B4-BE49-F238E27FC236}">
                <a16:creationId xmlns:a16="http://schemas.microsoft.com/office/drawing/2014/main" id="{BDAD3FDC-5AA8-7941-9E9E-B829941B4BEC}"/>
              </a:ext>
            </a:extLst>
          </p:cNvPr>
          <p:cNvSpPr>
            <a:spLocks noGrp="1"/>
          </p:cNvSpPr>
          <p:nvPr>
            <p:ph idx="1"/>
          </p:nvPr>
        </p:nvSpPr>
        <p:spPr>
          <a:xfrm>
            <a:off x="1531034" y="1644309"/>
            <a:ext cx="8153400" cy="4359275"/>
          </a:xfrm>
        </p:spPr>
        <p:txBody>
          <a:bodyPr>
            <a:normAutofit fontScale="92500" lnSpcReduction="10000"/>
          </a:bodyPr>
          <a:lstStyle/>
          <a:p>
            <a:r>
              <a:rPr lang="en-US" altLang="en-US" dirty="0"/>
              <a:t>Use the “Copy” button to copy all text into clipboard</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Then, you can analyze this text file to get what statistics you want</a:t>
            </a:r>
          </a:p>
        </p:txBody>
      </p:sp>
      <p:pic>
        <p:nvPicPr>
          <p:cNvPr id="96261" name="Picture 2">
            <a:extLst>
              <a:ext uri="{FF2B5EF4-FFF2-40B4-BE49-F238E27FC236}">
                <a16:creationId xmlns:a16="http://schemas.microsoft.com/office/drawing/2014/main" id="{369D37B9-5CE2-0E4E-94DB-A9AC82AB0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290" y="2137226"/>
            <a:ext cx="5322888"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94436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D710BD6-CAF9-8D4C-AFA7-98CAE36D0E8F}"/>
              </a:ext>
            </a:extLst>
          </p:cNvPr>
          <p:cNvSpPr>
            <a:spLocks noGrp="1"/>
          </p:cNvSpPr>
          <p:nvPr>
            <p:ph type="title"/>
          </p:nvPr>
        </p:nvSpPr>
        <p:spPr/>
        <p:txBody>
          <a:bodyPr/>
          <a:lstStyle/>
          <a:p>
            <a:r>
              <a:rPr lang="en-US" altLang="en-US"/>
              <a:t>Flow Graphs</a:t>
            </a:r>
          </a:p>
        </p:txBody>
      </p:sp>
      <p:pic>
        <p:nvPicPr>
          <p:cNvPr id="97283" name="Picture 4">
            <a:extLst>
              <a:ext uri="{FF2B5EF4-FFF2-40B4-BE49-F238E27FC236}">
                <a16:creationId xmlns:a16="http://schemas.microsoft.com/office/drawing/2014/main" id="{85BF2AC3-07C6-7548-B2F5-5695FCA3E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1295400"/>
            <a:ext cx="6062662"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042901"/>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5FC2AAFA-8630-9841-A08A-4F4E806B63CE}"/>
              </a:ext>
            </a:extLst>
          </p:cNvPr>
          <p:cNvSpPr>
            <a:spLocks noGrp="1"/>
          </p:cNvSpPr>
          <p:nvPr>
            <p:ph type="title"/>
          </p:nvPr>
        </p:nvSpPr>
        <p:spPr/>
        <p:txBody>
          <a:bodyPr/>
          <a:lstStyle/>
          <a:p>
            <a:r>
              <a:rPr lang="en-US" altLang="en-US"/>
              <a:t>Flow Graphs</a:t>
            </a:r>
          </a:p>
        </p:txBody>
      </p:sp>
      <p:sp>
        <p:nvSpPr>
          <p:cNvPr id="2" name="TextBox 1">
            <a:extLst>
              <a:ext uri="{FF2B5EF4-FFF2-40B4-BE49-F238E27FC236}">
                <a16:creationId xmlns:a16="http://schemas.microsoft.com/office/drawing/2014/main" id="{32DFF428-6DC1-2142-8F66-3B57DF33888C}"/>
              </a:ext>
            </a:extLst>
          </p:cNvPr>
          <p:cNvSpPr txBox="1"/>
          <p:nvPr/>
        </p:nvSpPr>
        <p:spPr>
          <a:xfrm>
            <a:off x="2293938" y="4497388"/>
            <a:ext cx="5278048" cy="1477328"/>
          </a:xfrm>
          <a:prstGeom prst="rect">
            <a:avLst/>
          </a:prstGeom>
          <a:noFill/>
        </p:spPr>
        <p:txBody>
          <a:bodyPr wrap="none">
            <a:spAutoFit/>
          </a:bodyPr>
          <a:lstStyle/>
          <a:p>
            <a:pPr marL="342900" indent="-342900">
              <a:buFont typeface="Arial" pitchFamily="34" charset="0"/>
              <a:buChar char="•"/>
              <a:defRPr/>
            </a:pPr>
            <a:r>
              <a:rPr lang="en-US" dirty="0"/>
              <a:t>The “displayed packet” option could let you only</a:t>
            </a:r>
          </a:p>
          <a:p>
            <a:pPr>
              <a:defRPr/>
            </a:pPr>
            <a:r>
              <a:rPr lang="en-US" dirty="0"/>
              <a:t>Show the flow of packets shown up</a:t>
            </a:r>
          </a:p>
          <a:p>
            <a:pPr lvl="1">
              <a:defRPr/>
            </a:pPr>
            <a:r>
              <a:rPr lang="en-US" dirty="0"/>
              <a:t>  for example, only display http traffic, then show </a:t>
            </a:r>
          </a:p>
          <a:p>
            <a:pPr lvl="1">
              <a:defRPr/>
            </a:pPr>
            <a:r>
              <a:rPr lang="en-US" dirty="0"/>
              <a:t>The flow to analyze </a:t>
            </a:r>
          </a:p>
          <a:p>
            <a:pPr>
              <a:defRPr/>
            </a:pPr>
            <a:endParaRPr lang="en-US" dirty="0"/>
          </a:p>
        </p:txBody>
      </p:sp>
      <p:pic>
        <p:nvPicPr>
          <p:cNvPr id="98308" name="Picture 2">
            <a:extLst>
              <a:ext uri="{FF2B5EF4-FFF2-40B4-BE49-F238E27FC236}">
                <a16:creationId xmlns:a16="http://schemas.microsoft.com/office/drawing/2014/main" id="{B114D6C6-1247-244C-87E0-E48D4C942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41438"/>
            <a:ext cx="27432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50676474"/>
      </p:ext>
    </p:extLst>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52FEFDBF-EF62-4E48-A28A-2E0F419D22BB}"/>
              </a:ext>
            </a:extLst>
          </p:cNvPr>
          <p:cNvSpPr>
            <a:spLocks noGrp="1"/>
          </p:cNvSpPr>
          <p:nvPr>
            <p:ph type="title"/>
          </p:nvPr>
        </p:nvSpPr>
        <p:spPr/>
        <p:txBody>
          <a:bodyPr/>
          <a:lstStyle/>
          <a:p>
            <a:r>
              <a:rPr lang="en-US" altLang="en-US"/>
              <a:t>Flow Graphs</a:t>
            </a:r>
          </a:p>
        </p:txBody>
      </p:sp>
      <p:pic>
        <p:nvPicPr>
          <p:cNvPr id="99331" name="Picture 2">
            <a:extLst>
              <a:ext uri="{FF2B5EF4-FFF2-40B4-BE49-F238E27FC236}">
                <a16:creationId xmlns:a16="http://schemas.microsoft.com/office/drawing/2014/main" id="{DFEA47EA-1A69-104C-B99F-7E9D745C5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50" y="1471613"/>
            <a:ext cx="81851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00137254"/>
      </p:ext>
    </p:extLst>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AEDEFD25-7499-B84B-B02F-FEDF147C80D1}"/>
              </a:ext>
            </a:extLst>
          </p:cNvPr>
          <p:cNvSpPr>
            <a:spLocks noGrp="1"/>
          </p:cNvSpPr>
          <p:nvPr>
            <p:ph type="title"/>
          </p:nvPr>
        </p:nvSpPr>
        <p:spPr/>
        <p:txBody>
          <a:bodyPr/>
          <a:lstStyle/>
          <a:p>
            <a:r>
              <a:rPr lang="en-US" altLang="en-US"/>
              <a:t>Export HTTP </a:t>
            </a:r>
          </a:p>
        </p:txBody>
      </p:sp>
      <p:pic>
        <p:nvPicPr>
          <p:cNvPr id="100355" name="Picture 4">
            <a:extLst>
              <a:ext uri="{FF2B5EF4-FFF2-40B4-BE49-F238E27FC236}">
                <a16:creationId xmlns:a16="http://schemas.microsoft.com/office/drawing/2014/main" id="{0454C37E-943F-C644-A3C4-62607E15C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1219201"/>
            <a:ext cx="62960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238414"/>
      </p:ext>
    </p:extLst>
  </p:cSld>
  <p:clrMapOvr>
    <a:masterClrMapping/>
  </p:clrMapOvr>
  <p:transition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4FBB6AE9-E45D-3749-9E97-9B6FD3589C65}"/>
              </a:ext>
            </a:extLst>
          </p:cNvPr>
          <p:cNvSpPr>
            <a:spLocks noGrp="1"/>
          </p:cNvSpPr>
          <p:nvPr>
            <p:ph type="title"/>
          </p:nvPr>
        </p:nvSpPr>
        <p:spPr/>
        <p:txBody>
          <a:bodyPr/>
          <a:lstStyle/>
          <a:p>
            <a:r>
              <a:rPr lang="en-US" altLang="en-US"/>
              <a:t>Export HTTP Objects</a:t>
            </a:r>
          </a:p>
        </p:txBody>
      </p:sp>
      <p:pic>
        <p:nvPicPr>
          <p:cNvPr id="101379" name="Picture 4">
            <a:extLst>
              <a:ext uri="{FF2B5EF4-FFF2-40B4-BE49-F238E27FC236}">
                <a16:creationId xmlns:a16="http://schemas.microsoft.com/office/drawing/2014/main" id="{0ACB0ECC-71C0-8346-8EA2-63CC00EE3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600201"/>
            <a:ext cx="78676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05428"/>
      </p:ext>
    </p:extLst>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DF9E034E-5192-8B4C-9484-F1190817B8EA}"/>
              </a:ext>
            </a:extLst>
          </p:cNvPr>
          <p:cNvSpPr>
            <a:spLocks noGrp="1"/>
          </p:cNvSpPr>
          <p:nvPr>
            <p:ph type="title"/>
          </p:nvPr>
        </p:nvSpPr>
        <p:spPr/>
        <p:txBody>
          <a:bodyPr/>
          <a:lstStyle/>
          <a:p>
            <a:r>
              <a:rPr lang="en-US" altLang="en-US" sz="3500"/>
              <a:t>HTTP Analysis</a:t>
            </a:r>
          </a:p>
        </p:txBody>
      </p:sp>
      <p:pic>
        <p:nvPicPr>
          <p:cNvPr id="102403" name="Picture 2">
            <a:extLst>
              <a:ext uri="{FF2B5EF4-FFF2-40B4-BE49-F238E27FC236}">
                <a16:creationId xmlns:a16="http://schemas.microsoft.com/office/drawing/2014/main" id="{1A3C4D20-9BB8-8549-B6AA-C8CE66D62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295401"/>
            <a:ext cx="66675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952813"/>
      </p:ext>
    </p:extLst>
  </p:cSld>
  <p:clrMapOvr>
    <a:masterClrMapping/>
  </p:clrMapOvr>
  <p:transition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35BFCD02-3BB7-0340-9861-6C314593A9D3}"/>
              </a:ext>
            </a:extLst>
          </p:cNvPr>
          <p:cNvSpPr>
            <a:spLocks noGrp="1"/>
          </p:cNvSpPr>
          <p:nvPr>
            <p:ph type="title"/>
          </p:nvPr>
        </p:nvSpPr>
        <p:spPr/>
        <p:txBody>
          <a:bodyPr/>
          <a:lstStyle/>
          <a:p>
            <a:r>
              <a:rPr lang="en-US" altLang="en-US" sz="3500"/>
              <a:t>HTTP Analysis – Load Distribution</a:t>
            </a:r>
          </a:p>
        </p:txBody>
      </p:sp>
      <p:pic>
        <p:nvPicPr>
          <p:cNvPr id="103427" name="Picture 2">
            <a:extLst>
              <a:ext uri="{FF2B5EF4-FFF2-40B4-BE49-F238E27FC236}">
                <a16:creationId xmlns:a16="http://schemas.microsoft.com/office/drawing/2014/main" id="{FADD4E4B-3934-C343-9388-546EC7598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409701"/>
            <a:ext cx="2971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428" name="TextBox 1">
            <a:extLst>
              <a:ext uri="{FF2B5EF4-FFF2-40B4-BE49-F238E27FC236}">
                <a16:creationId xmlns:a16="http://schemas.microsoft.com/office/drawing/2014/main" id="{32D20739-1D86-F946-AF58-6D9521DB3FA2}"/>
              </a:ext>
            </a:extLst>
          </p:cNvPr>
          <p:cNvSpPr txBox="1">
            <a:spLocks noChangeArrowheads="1"/>
          </p:cNvSpPr>
          <p:nvPr/>
        </p:nvSpPr>
        <p:spPr bwMode="auto">
          <a:xfrm>
            <a:off x="1831976" y="2600326"/>
            <a:ext cx="42354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r>
              <a:rPr lang="en-US" altLang="en-US" sz="2400">
                <a:solidFill>
                  <a:srgbClr val="00279F"/>
                </a:solidFill>
                <a:latin typeface="Batang" panose="02030600000101010101" pitchFamily="18" charset="-127"/>
              </a:rPr>
              <a:t>Click “Create Stat” button</a:t>
            </a:r>
          </a:p>
          <a:p>
            <a:pPr>
              <a:buClrTx/>
              <a:buSzTx/>
              <a:buFontTx/>
              <a:buNone/>
            </a:pPr>
            <a:r>
              <a:rPr lang="en-US" altLang="en-US" sz="2400">
                <a:solidFill>
                  <a:srgbClr val="00279F"/>
                </a:solidFill>
                <a:latin typeface="Batang" panose="02030600000101010101" pitchFamily="18" charset="-127"/>
              </a:rPr>
              <a:t>You can add “filter” to only</a:t>
            </a:r>
          </a:p>
          <a:p>
            <a:pPr>
              <a:buClrTx/>
              <a:buSzTx/>
              <a:buFontTx/>
              <a:buNone/>
            </a:pPr>
            <a:r>
              <a:rPr lang="en-US" altLang="en-US" sz="2400">
                <a:solidFill>
                  <a:srgbClr val="00279F"/>
                </a:solidFill>
                <a:latin typeface="Batang" panose="02030600000101010101" pitchFamily="18" charset="-127"/>
              </a:rPr>
              <a:t>Show selected traffic</a:t>
            </a:r>
          </a:p>
        </p:txBody>
      </p:sp>
      <p:pic>
        <p:nvPicPr>
          <p:cNvPr id="103429" name="Picture 3">
            <a:extLst>
              <a:ext uri="{FF2B5EF4-FFF2-40B4-BE49-F238E27FC236}">
                <a16:creationId xmlns:a16="http://schemas.microsoft.com/office/drawing/2014/main" id="{97E590F8-00C1-ED4A-BC67-3CEA7EC78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2146301"/>
            <a:ext cx="41910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73776417"/>
      </p:ext>
    </p:extLst>
  </p:cSld>
  <p:clrMapOvr>
    <a:masterClrMapping/>
  </p:clrMapOvr>
  <p:transition advClick="0"/>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56745</TotalTime>
  <Words>6892</Words>
  <Application>Microsoft Macintosh PowerPoint</Application>
  <PresentationFormat>Widescreen</PresentationFormat>
  <Paragraphs>1073</Paragraphs>
  <Slides>128</Slides>
  <Notes>66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128</vt:i4>
      </vt:variant>
    </vt:vector>
  </HeadingPairs>
  <TitlesOfParts>
    <vt:vector size="142" baseType="lpstr">
      <vt:lpstr>Batang</vt:lpstr>
      <vt:lpstr>Arial</vt:lpstr>
      <vt:lpstr>Calibri</vt:lpstr>
      <vt:lpstr>Calibri Light</vt:lpstr>
      <vt:lpstr>Courier</vt:lpstr>
      <vt:lpstr>Courier New</vt:lpstr>
      <vt:lpstr>Gill Sans MT</vt:lpstr>
      <vt:lpstr>Monaco</vt:lpstr>
      <vt:lpstr>Symbol</vt:lpstr>
      <vt:lpstr>Tahoma</vt:lpstr>
      <vt:lpstr>Times New Roman</vt:lpstr>
      <vt:lpstr>Wingdings</vt:lpstr>
      <vt:lpstr>Wingdings 2</vt:lpstr>
      <vt:lpstr>Office Theme</vt:lpstr>
      <vt:lpstr>Network Security</vt:lpstr>
      <vt:lpstr>Stages of a Cyber-Operation</vt:lpstr>
      <vt:lpstr>Reconnaissance</vt:lpstr>
      <vt:lpstr>Hacking Networks Reconnaissance Stage</vt:lpstr>
      <vt:lpstr>Hacking Networks Reconnaissance Stage</vt:lpstr>
      <vt:lpstr>Hacking Networks Reconnaissance Stage</vt:lpstr>
      <vt:lpstr>What Can We Scan For</vt:lpstr>
      <vt:lpstr>War Dialing: Modems</vt:lpstr>
      <vt:lpstr>Live Hosts</vt:lpstr>
      <vt:lpstr>Mapping your network</vt:lpstr>
      <vt:lpstr>Traceroute example</vt:lpstr>
      <vt:lpstr>Port Scanning</vt:lpstr>
      <vt:lpstr>Scanning for Hosts</vt:lpstr>
      <vt:lpstr>TCP Flag Definitions</vt:lpstr>
      <vt:lpstr>Standard ports (0 - 1023)</vt:lpstr>
      <vt:lpstr>Port Scanning</vt:lpstr>
      <vt:lpstr>TCP connect() Scan</vt:lpstr>
      <vt:lpstr>TCP connect() Scan</vt:lpstr>
      <vt:lpstr>TCP connect() Scan</vt:lpstr>
      <vt:lpstr>TCP SYN Scan/Half-Open Scan</vt:lpstr>
      <vt:lpstr>TCP SYN Scan/Half-Open Scan</vt:lpstr>
      <vt:lpstr>PowerPoint Presentation</vt:lpstr>
      <vt:lpstr>TCP ACK Scan</vt:lpstr>
      <vt:lpstr>PowerPoint Presentation</vt:lpstr>
      <vt:lpstr>TCP FIN Scan</vt:lpstr>
      <vt:lpstr>TCP FIN Scan</vt:lpstr>
      <vt:lpstr>PowerPoint Presentation</vt:lpstr>
      <vt:lpstr>ICMP Ping Scan</vt:lpstr>
      <vt:lpstr>ICMP Echo &amp; TCP ACK</vt:lpstr>
      <vt:lpstr>PowerPoint Presentation</vt:lpstr>
      <vt:lpstr>PowerPoint Presentation</vt:lpstr>
      <vt:lpstr>FTP Bounce Scan</vt:lpstr>
      <vt:lpstr>FTP Bounce Scan</vt:lpstr>
      <vt:lpstr>UDP Scan</vt:lpstr>
      <vt:lpstr>UDP Scan</vt:lpstr>
      <vt:lpstr>UDP Ping Scan</vt:lpstr>
      <vt:lpstr>Scanning for UDP Ports</vt:lpstr>
      <vt:lpstr>Xmas Scan/Null scan</vt:lpstr>
      <vt:lpstr>Stealth Scan</vt:lpstr>
      <vt:lpstr>Scanning for Protocol</vt:lpstr>
      <vt:lpstr>PowerPoint Presentation</vt:lpstr>
      <vt:lpstr>Timing Your Scan</vt:lpstr>
      <vt:lpstr>OS Fingerprinting</vt:lpstr>
      <vt:lpstr>OS Fingerprinting</vt:lpstr>
      <vt:lpstr>OS Detection on Linux</vt:lpstr>
      <vt:lpstr>PowerPoint Presentation</vt:lpstr>
      <vt:lpstr>PowerPoint Presentation</vt:lpstr>
      <vt:lpstr>Mapping Networks</vt:lpstr>
      <vt:lpstr>PowerPoint Presentation</vt:lpstr>
      <vt:lpstr>PowerPoint Presentation</vt:lpstr>
      <vt:lpstr>Anatomy of a Portscan</vt:lpstr>
      <vt:lpstr>What is X Window?</vt:lpstr>
      <vt:lpstr>X Window Server and Client</vt:lpstr>
      <vt:lpstr>Passive Attacks</vt:lpstr>
      <vt:lpstr>Network Analysis and Sniffing </vt:lpstr>
      <vt:lpstr>Who Uses Network Analyzers</vt:lpstr>
      <vt:lpstr>Promiscuous Mode</vt:lpstr>
      <vt:lpstr>Tools Overview</vt:lpstr>
      <vt:lpstr>Tcpdump</vt:lpstr>
      <vt:lpstr>Tcpdump example </vt:lpstr>
      <vt:lpstr>Tcpdump Output</vt:lpstr>
      <vt:lpstr>TCP Flags</vt:lpstr>
      <vt:lpstr>TCPDump Hex Output</vt:lpstr>
      <vt:lpstr>TCPDump Options</vt:lpstr>
      <vt:lpstr>Filters</vt:lpstr>
      <vt:lpstr>Filters (contd.)</vt:lpstr>
      <vt:lpstr>Filters (contd.)</vt:lpstr>
      <vt:lpstr>TCPDump Filters Example</vt:lpstr>
      <vt:lpstr>TCPDump Filters</vt:lpstr>
      <vt:lpstr>What is Wireshark? </vt:lpstr>
      <vt:lpstr>Wireshark Interface</vt:lpstr>
      <vt:lpstr>PowerPoint Presentation</vt:lpstr>
      <vt:lpstr>PowerPoint Presentation</vt:lpstr>
      <vt:lpstr>Status Bar</vt:lpstr>
      <vt:lpstr>Capture Filter</vt:lpstr>
      <vt:lpstr>Capture Filter examples</vt:lpstr>
      <vt:lpstr>Display Filters (Post-Filters)</vt:lpstr>
      <vt:lpstr>Display Filter</vt:lpstr>
      <vt:lpstr>Display Filter</vt:lpstr>
      <vt:lpstr>Display Filter Examples</vt:lpstr>
      <vt:lpstr>Display Filter Expressions</vt:lpstr>
      <vt:lpstr>Save Filtered Packets After Using Display Filter</vt:lpstr>
      <vt:lpstr>Follow TCP Stream</vt:lpstr>
      <vt:lpstr>Follow TCP Stream</vt:lpstr>
      <vt:lpstr>Filter out/in Single TCP Stream</vt:lpstr>
      <vt:lpstr>Expert Info</vt:lpstr>
      <vt:lpstr>Expert Info</vt:lpstr>
      <vt:lpstr>Conversations</vt:lpstr>
      <vt:lpstr>Conversations</vt:lpstr>
      <vt:lpstr>PowerPoint Presentation</vt:lpstr>
      <vt:lpstr>Find EndPoint Statistics</vt:lpstr>
      <vt:lpstr>Find EndPoint Statistics</vt:lpstr>
      <vt:lpstr>Flow Graphs</vt:lpstr>
      <vt:lpstr>Flow Graphs</vt:lpstr>
      <vt:lpstr>Flow Graphs</vt:lpstr>
      <vt:lpstr>Export HTTP </vt:lpstr>
      <vt:lpstr>Export HTTP Objects</vt:lpstr>
      <vt:lpstr>HTTP Analysis</vt:lpstr>
      <vt:lpstr>HTTP Analysis – Load Distribution</vt:lpstr>
      <vt:lpstr>HTTP Analysis – Packet Counter</vt:lpstr>
      <vt:lpstr>HTTP Analysis – Requests</vt:lpstr>
      <vt:lpstr>Improving WireShark Performance</vt:lpstr>
      <vt:lpstr>Post-Processing Text File</vt:lpstr>
      <vt:lpstr>Basic usage of Grep </vt:lpstr>
      <vt:lpstr>On-line Wireshark Trace Files</vt:lpstr>
      <vt:lpstr>Now Let’s Start Our Journey With the Virtualization Lab</vt:lpstr>
      <vt:lpstr>Virtualization Software</vt:lpstr>
      <vt:lpstr>Virtualization Terminology</vt:lpstr>
      <vt:lpstr>Virtual Machine Advantages</vt:lpstr>
      <vt:lpstr>Virtual Machine Advantages</vt:lpstr>
      <vt:lpstr>Guest OSes ---- Linux</vt:lpstr>
      <vt:lpstr>Guest OSes ---- Windows</vt:lpstr>
      <vt:lpstr>Install VM Images in VirtualBox</vt:lpstr>
      <vt:lpstr>Importing Alice, Mallet, Bob Image</vt:lpstr>
      <vt:lpstr>Importing Alice, Mallet, Bob Image</vt:lpstr>
      <vt:lpstr>The Lab Environment</vt:lpstr>
      <vt:lpstr>The Lab Environment</vt:lpstr>
      <vt:lpstr>Networking in VirtualBox</vt:lpstr>
      <vt:lpstr>Host-only Networking</vt:lpstr>
      <vt:lpstr>MAC address for the Ethernet interface</vt:lpstr>
      <vt:lpstr>IP Address Checking Tool</vt:lpstr>
      <vt:lpstr>Networking Diagnosis Tool</vt:lpstr>
      <vt:lpstr>VirtualBox Networking Setup</vt:lpstr>
      <vt:lpstr>Networking in VirtualBox: NAT</vt:lpstr>
      <vt:lpstr>Networking in VirtualBox: Bridged Adapter</vt:lpstr>
      <vt:lpstr>File Transfer between VM and Host OS</vt:lpstr>
      <vt:lpstr>Shared Folder in Linux VM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Preemtion</dc:title>
  <dc:creator>Md_ Rahman</dc:creator>
  <cp:lastModifiedBy>Microsoft Office User</cp:lastModifiedBy>
  <cp:revision>3017</cp:revision>
  <dcterms:created xsi:type="dcterms:W3CDTF">2018-02-18T09:06:46Z</dcterms:created>
  <dcterms:modified xsi:type="dcterms:W3CDTF">2025-01-28T22:23:30Z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2978305</vt:lpwstr>
  </property>
  <property fmtid="{D5CDD505-2E9C-101B-9397-08002B2CF9AE}" pid="3" name="NXPowerLiteSettings">
    <vt:lpwstr>C7000400038000</vt:lpwstr>
  </property>
  <property fmtid="{D5CDD505-2E9C-101B-9397-08002B2CF9AE}" pid="4" name="NXPowerLiteVersion">
    <vt:lpwstr>S8.2.2</vt:lpwstr>
  </property>
</Properties>
</file>